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1400" u="none">
                <a:solidFill>
                  <a:srgbClr val="595959"/>
                </a:solidFill>
                <a:latin typeface="Calibri"/>
              </a:defRPr>
            </a:pPr>
            <a:r>
              <a:rPr b="0" i="0" strike="noStrike" sz="1400" u="none">
                <a:solidFill>
                  <a:srgbClr val="595959"/>
                </a:solidFill>
                <a:latin typeface="Calibri"/>
              </a:rPr>
              <a:t>Iteration 1 - Load vs Throughout &amp; SLA Breakers</a:t>
            </a:r>
          </a:p>
        </c:rich>
      </c:tx>
      <c:layout>
        <c:manualLayout>
          <c:xMode val="edge"/>
          <c:yMode val="edge"/>
          <c:x val="0.0761683"/>
          <c:y val="0"/>
          <c:w val="0.847663"/>
          <c:h val="0.149326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0714485"/>
          <c:y val="0.149326"/>
          <c:w val="0.923552"/>
          <c:h val="0.60565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vUsers Load (#) </c:v>
                </c:pt>
              </c:strCache>
            </c:strRef>
          </c:tx>
          <c:spPr>
            <a:noFill/>
            <a:ln w="19050" cap="flat">
              <a:solidFill>
                <a:schemeClr val="accent4"/>
              </a:solidFill>
              <a:prstDash val="solid"/>
              <a:miter lim="800000"/>
            </a:ln>
            <a:effectLst/>
          </c:spPr>
          <c:marker>
            <c:symbol val="none"/>
            <c:size val="2"/>
            <c:spPr>
              <a:solidFill>
                <a:srgbClr val="000000">
                  <a:alpha val="0"/>
                </a:srgbClr>
              </a:solidFill>
              <a:ln w="19050" cap="flat">
                <a:solidFill>
                  <a:schemeClr val="accent4"/>
                </a:solidFill>
                <a:prstDash val="solid"/>
                <a:miter lim="800000"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Sheet1!$B$2:$B$7</c:f>
              <c:numCache>
                <c:ptCount val="6"/>
                <c:pt idx="0">
                  <c:v>50.000000</c:v>
                </c:pt>
                <c:pt idx="1">
                  <c:v>100.000000</c:v>
                </c:pt>
                <c:pt idx="2">
                  <c:v>200.000000</c:v>
                </c:pt>
                <c:pt idx="3">
                  <c:v>300.000000</c:v>
                </c:pt>
                <c:pt idx="4">
                  <c:v>500.000000</c:v>
                </c:pt>
                <c:pt idx="5">
                  <c:v>700.000000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Throughput (MB)</c:v>
                </c:pt>
              </c:strCache>
            </c:strRef>
          </c:tx>
          <c:spPr>
            <a:noFill/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c:spPr>
          <c:marker>
            <c:symbol val="none"/>
            <c:size val="2"/>
            <c:spPr>
              <a:solidFill>
                <a:srgbClr val="000000">
                  <a:alpha val="0"/>
                </a:srgbClr>
              </a:solidFill>
              <a:ln w="19050" cap="flat">
                <a:solidFill>
                  <a:schemeClr val="accent5"/>
                </a:solidFill>
                <a:prstDash val="solid"/>
                <a:miter lim="800000"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Sheet1!$C$2:$C$7</c:f>
              <c:numCache>
                <c:ptCount val="4"/>
                <c:pt idx="0">
                  <c:v>78.000000</c:v>
                </c:pt>
                <c:pt idx="1">
                  <c:v>169.000000</c:v>
                </c:pt>
                <c:pt idx="2">
                  <c:v>327.000000</c:v>
                </c:pt>
                <c:pt idx="3">
                  <c:v>474.000000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SLA breakers (%)</c:v>
                </c:pt>
              </c:strCache>
            </c:strRef>
          </c:tx>
          <c:spPr>
            <a:noFill/>
            <a:ln w="19050" cap="flat">
              <a:solidFill>
                <a:srgbClr val="FF0000"/>
              </a:solidFill>
              <a:prstDash val="solid"/>
              <a:miter lim="800000"/>
            </a:ln>
            <a:effectLst/>
          </c:spPr>
          <c:marker>
            <c:symbol val="none"/>
            <c:size val="2"/>
            <c:spPr>
              <a:solidFill>
                <a:srgbClr val="000000">
                  <a:alpha val="0"/>
                </a:srgbClr>
              </a:solidFill>
              <a:ln w="19050" cap="flat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Sheet1!$D$2:$D$7</c:f>
              <c:numCache>
                <c:ptCount val="4"/>
                <c:pt idx="0">
                  <c:v>0.000000</c:v>
                </c:pt>
                <c:pt idx="1">
                  <c:v>0.000000</c:v>
                </c:pt>
                <c:pt idx="2">
                  <c:v>0.000000</c:v>
                </c:pt>
                <c:pt idx="3">
                  <c:v>24.100000</c:v>
                </c:pt>
              </c:numCache>
            </c:numRef>
          </c:val>
          <c:smooth val="0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900" u="none">
                <a:solidFill>
                  <a:srgbClr val="595959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900" u="none">
                <a:solidFill>
                  <a:srgbClr val="595959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175"/>
        <c:minorUnit val="87.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370876"/>
          <c:y val="0.811509"/>
          <c:w val="0.322948"/>
          <c:h val="0.18849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900" u="none">
              <a:solidFill>
                <a:srgbClr val="595959"/>
              </a:solidFill>
              <a:latin typeface="Calibri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1400" u="none">
                <a:solidFill>
                  <a:srgbClr val="595959"/>
                </a:solidFill>
                <a:latin typeface="Calibri"/>
              </a:defRPr>
            </a:pPr>
            <a:r>
              <a:rPr b="0" i="0" strike="noStrike" sz="1400" u="none">
                <a:solidFill>
                  <a:srgbClr val="595959"/>
                </a:solidFill>
                <a:latin typeface="Calibri"/>
              </a:rPr>
              <a:t>Iteration 2 - Load vs Throughout &amp; SLA Breakers</a:t>
            </a:r>
          </a:p>
        </c:rich>
      </c:tx>
      <c:layout>
        <c:manualLayout>
          <c:xMode val="edge"/>
          <c:yMode val="edge"/>
          <c:x val="0.0772313"/>
          <c:y val="0"/>
          <c:w val="0.845537"/>
          <c:h val="0.158306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0712693"/>
          <c:y val="0.158306"/>
          <c:w val="0.923731"/>
          <c:h val="0.58268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vUsers Load </c:v>
                </c:pt>
              </c:strCache>
            </c:strRef>
          </c:tx>
          <c:spPr>
            <a:noFill/>
            <a:ln w="28575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  <c:size val="2"/>
            <c:spPr>
              <a:solidFill>
                <a:srgbClr val="000000">
                  <a:alpha val="0"/>
                </a:srgbClr>
              </a:solidFill>
              <a:ln w="28575" cap="rnd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Sheet1!$B$2:$B$7</c:f>
              <c:numCache>
                <c:ptCount val="6"/>
                <c:pt idx="0">
                  <c:v>50.000000</c:v>
                </c:pt>
                <c:pt idx="1">
                  <c:v>100.000000</c:v>
                </c:pt>
                <c:pt idx="2">
                  <c:v>200.000000</c:v>
                </c:pt>
                <c:pt idx="3">
                  <c:v>300.000000</c:v>
                </c:pt>
                <c:pt idx="4">
                  <c:v>500.000000</c:v>
                </c:pt>
                <c:pt idx="5">
                  <c:v>700.000000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Throughput </c:v>
                </c:pt>
              </c:strCache>
            </c:strRef>
          </c:tx>
          <c:spPr>
            <a:noFill/>
            <a:ln w="2857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  <c:size val="2"/>
            <c:spPr>
              <a:solidFill>
                <a:srgbClr val="000000">
                  <a:alpha val="0"/>
                </a:srgbClr>
              </a:solidFill>
              <a:ln w="28575" cap="rnd">
                <a:solidFill>
                  <a:schemeClr val="accent2"/>
                </a:solidFill>
                <a:prstDash val="solid"/>
                <a:round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Sheet1!$C$2:$C$7</c:f>
              <c:numCache>
                <c:ptCount val="6"/>
                <c:pt idx="0">
                  <c:v>45.000000</c:v>
                </c:pt>
                <c:pt idx="1">
                  <c:v>92.000000</c:v>
                </c:pt>
                <c:pt idx="2">
                  <c:v>185.000000</c:v>
                </c:pt>
                <c:pt idx="3">
                  <c:v>277.000000</c:v>
                </c:pt>
                <c:pt idx="4">
                  <c:v>647.000000</c:v>
                </c:pt>
                <c:pt idx="5">
                  <c:v>462.000000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SLA breakers</c:v>
                </c:pt>
              </c:strCache>
            </c:strRef>
          </c:tx>
          <c:spPr>
            <a:noFill/>
            <a:ln w="28575" cap="rnd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none"/>
            <c:size val="2"/>
            <c:spPr>
              <a:solidFill>
                <a:srgbClr val="000000">
                  <a:alpha val="0"/>
                </a:srgbClr>
              </a:solidFill>
              <a:ln w="28575" cap="rnd">
                <a:solidFill>
                  <a:srgbClr val="FF0000"/>
                </a:solidFill>
                <a:prstDash val="solid"/>
                <a:round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Sheet1!$D$2:$D$7</c:f>
              <c:numCache>
                <c:ptCount val="6"/>
                <c:pt idx="0">
                  <c:v>0.000000</c:v>
                </c:pt>
                <c:pt idx="1">
                  <c:v>0.000000</c:v>
                </c:pt>
                <c:pt idx="2">
                  <c:v>0.000000</c:v>
                </c:pt>
                <c:pt idx="3">
                  <c:v>0.000000</c:v>
                </c:pt>
                <c:pt idx="4">
                  <c:v>0.000000</c:v>
                </c:pt>
                <c:pt idx="5">
                  <c:v>0.000000</c:v>
                </c:pt>
              </c:numCache>
            </c:numRef>
          </c:val>
          <c:smooth val="0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900" u="none">
                <a:solidFill>
                  <a:srgbClr val="595959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900" u="none">
                <a:solidFill>
                  <a:srgbClr val="595959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175"/>
        <c:minorUnit val="87.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369946"/>
          <c:y val="0.800925"/>
          <c:w val="0.322138"/>
          <c:h val="0.199075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900" u="none">
              <a:solidFill>
                <a:srgbClr val="595959"/>
              </a:solidFill>
              <a:latin typeface="Calibri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gif"/><Relationship Id="rId4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gif"/><Relationship Id="rId4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gif"/><Relationship Id="rId4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2"/>
          <p:cNvSpPr/>
          <p:nvPr/>
        </p:nvSpPr>
        <p:spPr>
          <a:xfrm>
            <a:off x="-14153" y="-19858"/>
            <a:ext cx="12192003" cy="6967412"/>
          </a:xfrm>
          <a:prstGeom prst="rect">
            <a:avLst/>
          </a:prstGeom>
          <a:gradFill>
            <a:gsLst>
              <a:gs pos="0">
                <a:srgbClr val="225C78"/>
              </a:gs>
              <a:gs pos="50000">
                <a:srgbClr val="3185AE"/>
              </a:gs>
              <a:gs pos="100000">
                <a:srgbClr val="3A9FD0"/>
              </a:gs>
            </a:gsLst>
            <a:lin ang="5400000"/>
          </a:gra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" name="Title Text"/>
          <p:cNvSpPr txBox="1"/>
          <p:nvPr>
            <p:ph type="title"/>
          </p:nvPr>
        </p:nvSpPr>
        <p:spPr>
          <a:xfrm>
            <a:off x="221375" y="2201848"/>
            <a:ext cx="11720946" cy="2062352"/>
          </a:xfrm>
          <a:prstGeom prst="rect">
            <a:avLst/>
          </a:prstGeom>
        </p:spPr>
        <p:txBody>
          <a:bodyPr anchor="b"/>
          <a:lstStyle>
            <a:lvl1pPr algn="ctr">
              <a:defRPr cap="all"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221673" y="4475212"/>
            <a:ext cx="11720946" cy="138414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cap="all" sz="2400">
                <a:solidFill>
                  <a:srgbClr val="FFFFFF"/>
                </a:solidFill>
              </a:defRPr>
            </a:lvl1pPr>
            <a:lvl2pPr marL="0" indent="0" algn="ctr">
              <a:buSzTx/>
              <a:buNone/>
              <a:defRPr cap="all" sz="2400">
                <a:solidFill>
                  <a:srgbClr val="FFFFFF"/>
                </a:solidFill>
              </a:defRPr>
            </a:lvl2pPr>
            <a:lvl3pPr marL="0" indent="0" algn="ctr">
              <a:buSzTx/>
              <a:buNone/>
              <a:defRPr cap="all" sz="2400">
                <a:solidFill>
                  <a:srgbClr val="FFFFFF"/>
                </a:solidFill>
              </a:defRPr>
            </a:lvl3pPr>
            <a:lvl4pPr marL="0" indent="0" algn="ctr">
              <a:buSzTx/>
              <a:buNone/>
              <a:defRPr cap="all" sz="2400">
                <a:solidFill>
                  <a:srgbClr val="FFFFFF"/>
                </a:solidFill>
              </a:defRPr>
            </a:lvl4pPr>
            <a:lvl5pPr marL="0" indent="0" algn="ctr">
              <a:buSzTx/>
              <a:buNone/>
              <a:defRPr cap="all"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14152" y="-19856"/>
            <a:ext cx="12224657" cy="1710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7657" y="101681"/>
            <a:ext cx="3288385" cy="929998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3"/>
          <p:cNvSpPr txBox="1"/>
          <p:nvPr/>
        </p:nvSpPr>
        <p:spPr>
          <a:xfrm>
            <a:off x="10007868" y="6460434"/>
            <a:ext cx="2119904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cap="all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#CMGIMPACT2020</a:t>
            </a:r>
          </a:p>
        </p:txBody>
      </p:sp>
      <p:pic>
        <p:nvPicPr>
          <p:cNvPr id="20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-3186260" y="4593116"/>
            <a:ext cx="7633746" cy="491356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 sz="2400"/>
            </a:lvl1pPr>
            <a:lvl2pPr marL="0" indent="0">
              <a:buSzTx/>
              <a:buNone/>
              <a:defRPr b="1" sz="2400"/>
            </a:lvl2pPr>
            <a:lvl3pPr marL="0" indent="0">
              <a:buSzTx/>
              <a:buNone/>
              <a:defRPr b="1" sz="2400"/>
            </a:lvl3pPr>
            <a:lvl4pPr marL="0" indent="0">
              <a:buSzTx/>
              <a:buNone/>
              <a:defRPr b="1" sz="2400"/>
            </a:lvl4pPr>
            <a:lvl5pPr marL="0" indent="0">
              <a:buSz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45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Text Placeholder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55" name="Picture Placeholder 2"/>
          <p:cNvSpPr/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6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0">
              <a:buSzTx/>
              <a:buNone/>
              <a:defRPr sz="1600"/>
            </a:lvl2pPr>
            <a:lvl3pPr marL="0" indent="0">
              <a:buSzTx/>
              <a:buNone/>
              <a:defRPr sz="1600"/>
            </a:lvl3pPr>
            <a:lvl4pPr marL="0" indent="0">
              <a:buSzTx/>
              <a:buNone/>
              <a:defRPr sz="1600"/>
            </a:lvl4pPr>
            <a:lvl5pPr marL="0" indent="0">
              <a:buSz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2"/>
          <p:cNvSpPr/>
          <p:nvPr/>
        </p:nvSpPr>
        <p:spPr>
          <a:xfrm>
            <a:off x="-14153" y="-19857"/>
            <a:ext cx="12192003" cy="6877857"/>
          </a:xfrm>
          <a:prstGeom prst="rect">
            <a:avLst/>
          </a:prstGeom>
          <a:gradFill>
            <a:gsLst>
              <a:gs pos="0">
                <a:srgbClr val="843C0B"/>
              </a:gs>
              <a:gs pos="50000">
                <a:schemeClr val="accent2"/>
              </a:gs>
              <a:gs pos="100000">
                <a:srgbClr val="C55A11"/>
              </a:gs>
            </a:gsLst>
            <a:lin ang="5400000"/>
          </a:gra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9" name="Title Text"/>
          <p:cNvSpPr txBox="1"/>
          <p:nvPr>
            <p:ph type="title"/>
          </p:nvPr>
        </p:nvSpPr>
        <p:spPr>
          <a:xfrm>
            <a:off x="221375" y="2201848"/>
            <a:ext cx="11720946" cy="2062352"/>
          </a:xfrm>
          <a:prstGeom prst="rect">
            <a:avLst/>
          </a:prstGeom>
        </p:spPr>
        <p:txBody>
          <a:bodyPr anchor="b"/>
          <a:lstStyle>
            <a:lvl1pPr algn="ctr">
              <a:defRPr cap="all"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221673" y="4475212"/>
            <a:ext cx="11720946" cy="138414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cap="all" sz="2400">
                <a:solidFill>
                  <a:srgbClr val="FFFFFF"/>
                </a:solidFill>
              </a:defRPr>
            </a:lvl1pPr>
            <a:lvl2pPr marL="0" indent="0" algn="ctr">
              <a:buSzTx/>
              <a:buNone/>
              <a:defRPr cap="all" sz="2400">
                <a:solidFill>
                  <a:srgbClr val="FFFFFF"/>
                </a:solidFill>
              </a:defRPr>
            </a:lvl2pPr>
            <a:lvl3pPr marL="0" indent="0" algn="ctr">
              <a:buSzTx/>
              <a:buNone/>
              <a:defRPr cap="all" sz="2400">
                <a:solidFill>
                  <a:srgbClr val="FFFFFF"/>
                </a:solidFill>
              </a:defRPr>
            </a:lvl3pPr>
            <a:lvl4pPr marL="0" indent="0" algn="ctr">
              <a:buSzTx/>
              <a:buNone/>
              <a:defRPr cap="all" sz="2400">
                <a:solidFill>
                  <a:srgbClr val="FFFFFF"/>
                </a:solidFill>
              </a:defRPr>
            </a:lvl4pPr>
            <a:lvl5pPr marL="0" indent="0" algn="ctr">
              <a:buSzTx/>
              <a:buNone/>
              <a:defRPr cap="all"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14152" y="-19856"/>
            <a:ext cx="12224657" cy="1710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7657" y="101681"/>
            <a:ext cx="3288385" cy="92999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Rectangle 13"/>
          <p:cNvSpPr txBox="1"/>
          <p:nvPr/>
        </p:nvSpPr>
        <p:spPr>
          <a:xfrm>
            <a:off x="10007868" y="6460434"/>
            <a:ext cx="2119904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cap="all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#CMGIMPACT2020</a:t>
            </a:r>
          </a:p>
        </p:txBody>
      </p:sp>
      <p:pic>
        <p:nvPicPr>
          <p:cNvPr id="34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-3186260" y="4593116"/>
            <a:ext cx="7633746" cy="4913561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2"/>
          <p:cNvSpPr/>
          <p:nvPr/>
        </p:nvSpPr>
        <p:spPr>
          <a:xfrm>
            <a:off x="-18508" y="28235"/>
            <a:ext cx="12192003" cy="6858001"/>
          </a:xfrm>
          <a:prstGeom prst="rect">
            <a:avLst/>
          </a:prstGeom>
          <a:gradFill>
            <a:gsLst>
              <a:gs pos="0">
                <a:srgbClr val="5782C9"/>
              </a:gs>
              <a:gs pos="54000">
                <a:srgbClr val="523171"/>
              </a:gs>
            </a:gsLst>
            <a:lin ang="2700000"/>
          </a:gra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221375" y="2201848"/>
            <a:ext cx="11720946" cy="2062352"/>
          </a:xfrm>
          <a:prstGeom prst="rect">
            <a:avLst/>
          </a:prstGeom>
        </p:spPr>
        <p:txBody>
          <a:bodyPr anchor="b"/>
          <a:lstStyle>
            <a:lvl1pPr algn="ctr">
              <a:defRPr cap="all"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221673" y="4475212"/>
            <a:ext cx="11720946" cy="138414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cap="all" sz="2400">
                <a:solidFill>
                  <a:srgbClr val="FFFFFF"/>
                </a:solidFill>
              </a:defRPr>
            </a:lvl1pPr>
            <a:lvl2pPr marL="0" indent="0" algn="ctr">
              <a:buSzTx/>
              <a:buNone/>
              <a:defRPr cap="all" sz="2400">
                <a:solidFill>
                  <a:srgbClr val="FFFFFF"/>
                </a:solidFill>
              </a:defRPr>
            </a:lvl2pPr>
            <a:lvl3pPr marL="0" indent="0" algn="ctr">
              <a:buSzTx/>
              <a:buNone/>
              <a:defRPr cap="all" sz="2400">
                <a:solidFill>
                  <a:srgbClr val="FFFFFF"/>
                </a:solidFill>
              </a:defRPr>
            </a:lvl3pPr>
            <a:lvl4pPr marL="0" indent="0" algn="ctr">
              <a:buSzTx/>
              <a:buNone/>
              <a:defRPr cap="all" sz="2400">
                <a:solidFill>
                  <a:srgbClr val="FFFFFF"/>
                </a:solidFill>
              </a:defRPr>
            </a:lvl4pPr>
            <a:lvl5pPr marL="0" indent="0" algn="ctr">
              <a:buSzTx/>
              <a:buNone/>
              <a:defRPr cap="all"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14152" y="-19856"/>
            <a:ext cx="12224657" cy="1710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7657" y="101681"/>
            <a:ext cx="3288385" cy="929998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Rectangle 13"/>
          <p:cNvSpPr txBox="1"/>
          <p:nvPr/>
        </p:nvSpPr>
        <p:spPr>
          <a:xfrm>
            <a:off x="10007868" y="6460434"/>
            <a:ext cx="2119904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cap="all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#CMGIMPACT2020</a:t>
            </a:r>
          </a:p>
        </p:txBody>
      </p:sp>
      <p:pic>
        <p:nvPicPr>
          <p:cNvPr id="48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-3186260" y="4593116"/>
            <a:ext cx="7633746" cy="4913561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traight Connector 10"/>
          <p:cNvSpPr/>
          <p:nvPr/>
        </p:nvSpPr>
        <p:spPr>
          <a:xfrm>
            <a:off x="380246" y="5993393"/>
            <a:ext cx="11316831" cy="1"/>
          </a:xfrm>
          <a:prstGeom prst="line">
            <a:avLst/>
          </a:prstGeom>
          <a:ln w="19050">
            <a:solidFill>
              <a:srgbClr val="80808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" name="TextBox 11"/>
          <p:cNvSpPr txBox="1"/>
          <p:nvPr/>
        </p:nvSpPr>
        <p:spPr>
          <a:xfrm>
            <a:off x="5097553" y="6176963"/>
            <a:ext cx="6553805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cap="all" sz="3200">
                <a:solidFill>
                  <a:srgbClr val="80808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#CMGIMPACT2020</a:t>
            </a:r>
          </a:p>
        </p:txBody>
      </p:sp>
      <p:pic>
        <p:nvPicPr>
          <p:cNvPr id="5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218" y="6160920"/>
            <a:ext cx="1868031" cy="528305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Rectangle 12"/>
          <p:cNvSpPr/>
          <p:nvPr/>
        </p:nvSpPr>
        <p:spPr>
          <a:xfrm>
            <a:off x="-14153" y="-19857"/>
            <a:ext cx="12192003" cy="6877857"/>
          </a:xfrm>
          <a:prstGeom prst="rect">
            <a:avLst/>
          </a:prstGeom>
          <a:gradFill>
            <a:gsLst>
              <a:gs pos="0">
                <a:srgbClr val="514D50"/>
              </a:gs>
              <a:gs pos="50000">
                <a:srgbClr val="3B3838"/>
              </a:gs>
              <a:gs pos="100000">
                <a:srgbClr val="808080"/>
              </a:gs>
            </a:gsLst>
            <a:lin ang="5400000"/>
          </a:gra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0" name="Title Text"/>
          <p:cNvSpPr txBox="1"/>
          <p:nvPr>
            <p:ph type="title"/>
          </p:nvPr>
        </p:nvSpPr>
        <p:spPr>
          <a:xfrm>
            <a:off x="221375" y="2201848"/>
            <a:ext cx="11720946" cy="2062352"/>
          </a:xfrm>
          <a:prstGeom prst="rect">
            <a:avLst/>
          </a:prstGeom>
        </p:spPr>
        <p:txBody>
          <a:bodyPr anchor="b"/>
          <a:lstStyle>
            <a:lvl1pPr algn="ctr">
              <a:defRPr cap="all"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sz="quarter" idx="1"/>
          </p:nvPr>
        </p:nvSpPr>
        <p:spPr>
          <a:xfrm>
            <a:off x="221673" y="4475212"/>
            <a:ext cx="11720946" cy="138414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cap="all" sz="2400">
                <a:solidFill>
                  <a:srgbClr val="FFFFFF"/>
                </a:solidFill>
              </a:defRPr>
            </a:lvl1pPr>
            <a:lvl2pPr marL="0" indent="0" algn="ctr">
              <a:buSzTx/>
              <a:buNone/>
              <a:defRPr cap="all" sz="2400">
                <a:solidFill>
                  <a:srgbClr val="FFFFFF"/>
                </a:solidFill>
              </a:defRPr>
            </a:lvl2pPr>
            <a:lvl3pPr marL="0" indent="0" algn="ctr">
              <a:buSzTx/>
              <a:buNone/>
              <a:defRPr cap="all" sz="2400">
                <a:solidFill>
                  <a:srgbClr val="FFFFFF"/>
                </a:solidFill>
              </a:defRPr>
            </a:lvl3pPr>
            <a:lvl4pPr marL="0" indent="0" algn="ctr">
              <a:buSzTx/>
              <a:buNone/>
              <a:defRPr cap="all" sz="2400">
                <a:solidFill>
                  <a:srgbClr val="FFFFFF"/>
                </a:solidFill>
              </a:defRPr>
            </a:lvl4pPr>
            <a:lvl5pPr marL="0" indent="0" algn="ctr">
              <a:buSzTx/>
              <a:buNone/>
              <a:defRPr cap="all"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2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-3186260" y="4593116"/>
            <a:ext cx="7633746" cy="4913561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traight Connector 10"/>
          <p:cNvSpPr/>
          <p:nvPr/>
        </p:nvSpPr>
        <p:spPr>
          <a:xfrm>
            <a:off x="380246" y="5993393"/>
            <a:ext cx="11316831" cy="1"/>
          </a:xfrm>
          <a:prstGeom prst="line">
            <a:avLst/>
          </a:prstGeom>
          <a:ln w="19050">
            <a:solidFill>
              <a:srgbClr val="80808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xfrm>
            <a:off x="831850" y="3473060"/>
            <a:ext cx="10515600" cy="941112"/>
          </a:xfrm>
          <a:prstGeom prst="rect">
            <a:avLst/>
          </a:prstGeom>
        </p:spPr>
        <p:txBody>
          <a:bodyPr anchor="b"/>
          <a:lstStyle>
            <a:lvl1pPr>
              <a:defRPr cap="all" sz="28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sz="quarter" idx="1"/>
          </p:nvPr>
        </p:nvSpPr>
        <p:spPr>
          <a:xfrm>
            <a:off x="831850" y="4449457"/>
            <a:ext cx="4409453" cy="148943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800">
                <a:solidFill>
                  <a:srgbClr val="888888"/>
                </a:solidFill>
              </a:defRPr>
            </a:lvl1pPr>
            <a:lvl2pPr marL="0" indent="0">
              <a:buSzTx/>
              <a:buNone/>
              <a:defRPr sz="1800">
                <a:solidFill>
                  <a:srgbClr val="888888"/>
                </a:solidFill>
              </a:defRPr>
            </a:lvl2pPr>
            <a:lvl3pPr marL="0" indent="0">
              <a:buSzTx/>
              <a:buNone/>
              <a:defRPr sz="1800">
                <a:solidFill>
                  <a:srgbClr val="888888"/>
                </a:solidFill>
              </a:defRPr>
            </a:lvl3pPr>
            <a:lvl4pPr marL="0" indent="0">
              <a:buSzTx/>
              <a:buNone/>
              <a:defRPr sz="1800">
                <a:solidFill>
                  <a:srgbClr val="888888"/>
                </a:solidFill>
              </a:defRPr>
            </a:lvl4pPr>
            <a:lvl5pPr marL="0" indent="0">
              <a:buSzTx/>
              <a:buNone/>
              <a:defRPr sz="1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Text Placeholder 2"/>
          <p:cNvSpPr/>
          <p:nvPr>
            <p:ph type="body" sz="quarter" idx="13"/>
          </p:nvPr>
        </p:nvSpPr>
        <p:spPr>
          <a:xfrm>
            <a:off x="5241302" y="4449457"/>
            <a:ext cx="6106149" cy="148943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Title 1"/>
          <p:cNvSpPr txBox="1"/>
          <p:nvPr/>
        </p:nvSpPr>
        <p:spPr>
          <a:xfrm>
            <a:off x="877569" y="2378321"/>
            <a:ext cx="10424161" cy="1094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spAutoFit/>
          </a:bodyPr>
          <a:lstStyle>
            <a:lvl1pPr>
              <a:lnSpc>
                <a:spcPct val="90000"/>
              </a:lnSpc>
              <a:defRPr cap="all" sz="6600">
                <a:solidFill>
                  <a:srgbClr val="4040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Speaker Name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l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cap="all" sz="6000"/>
            </a:lvl1pPr>
          </a:lstStyle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/>
            </a:lvl1pPr>
            <a:lvl2pPr marL="0" indent="0" algn="ctr">
              <a:buSzTx/>
              <a:buNone/>
              <a:defRPr sz="2400"/>
            </a:lvl2pPr>
            <a:lvl3pPr marL="0" indent="0" algn="ctr">
              <a:buSzTx/>
              <a:buNone/>
              <a:defRPr sz="2400"/>
            </a:lvl3pPr>
            <a:lvl4pPr marL="0" indent="0" algn="ctr">
              <a:buSzTx/>
              <a:buNone/>
              <a:defRPr sz="2400"/>
            </a:lvl4pPr>
            <a:lvl5pPr marL="0" indent="0" algn="ctr">
              <a:buSz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traight Connector 10"/>
          <p:cNvSpPr/>
          <p:nvPr/>
        </p:nvSpPr>
        <p:spPr>
          <a:xfrm>
            <a:off x="380246" y="5993393"/>
            <a:ext cx="11316831" cy="1"/>
          </a:xfrm>
          <a:prstGeom prst="line">
            <a:avLst/>
          </a:prstGeom>
          <a:ln w="19050">
            <a:solidFill>
              <a:srgbClr val="80808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0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cap="all" sz="6000"/>
            </a:lvl1pPr>
          </a:lstStyle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g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0"/>
          <p:cNvSpPr/>
          <p:nvPr/>
        </p:nvSpPr>
        <p:spPr>
          <a:xfrm>
            <a:off x="380246" y="5993393"/>
            <a:ext cx="11316831" cy="1"/>
          </a:xfrm>
          <a:prstGeom prst="line">
            <a:avLst/>
          </a:prstGeom>
          <a:ln w="19050">
            <a:solidFill>
              <a:srgbClr val="80808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TextBox 11"/>
          <p:cNvSpPr txBox="1"/>
          <p:nvPr/>
        </p:nvSpPr>
        <p:spPr>
          <a:xfrm>
            <a:off x="5097553" y="6176963"/>
            <a:ext cx="6553805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cap="all" sz="3200">
                <a:solidFill>
                  <a:srgbClr val="80808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#CMGIMPACT2020</a:t>
            </a:r>
          </a:p>
        </p:txBody>
      </p:sp>
      <p:pic>
        <p:nvPicPr>
          <p:cNvPr id="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218" y="6160920"/>
            <a:ext cx="1868031" cy="52830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404040"/>
          </a:solidFill>
          <a:uFillTx/>
          <a:latin typeface="Oswald Regular"/>
          <a:ea typeface="Oswald Regular"/>
          <a:cs typeface="Oswald Regular"/>
          <a:sym typeface="Oswald Regular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404040"/>
          </a:solidFill>
          <a:uFillTx/>
          <a:latin typeface="Oswald Regular"/>
          <a:ea typeface="Oswald Regular"/>
          <a:cs typeface="Oswald Regular"/>
          <a:sym typeface="Oswald Regular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404040"/>
          </a:solidFill>
          <a:uFillTx/>
          <a:latin typeface="Oswald Regular"/>
          <a:ea typeface="Oswald Regular"/>
          <a:cs typeface="Oswald Regular"/>
          <a:sym typeface="Oswald Regular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404040"/>
          </a:solidFill>
          <a:uFillTx/>
          <a:latin typeface="Oswald Regular"/>
          <a:ea typeface="Oswald Regular"/>
          <a:cs typeface="Oswald Regular"/>
          <a:sym typeface="Oswald Regular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404040"/>
          </a:solidFill>
          <a:uFillTx/>
          <a:latin typeface="Oswald Regular"/>
          <a:ea typeface="Oswald Regular"/>
          <a:cs typeface="Oswald Regular"/>
          <a:sym typeface="Oswald Regular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404040"/>
          </a:solidFill>
          <a:uFillTx/>
          <a:latin typeface="Oswald Regular"/>
          <a:ea typeface="Oswald Regular"/>
          <a:cs typeface="Oswald Regular"/>
          <a:sym typeface="Oswald Regular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404040"/>
          </a:solidFill>
          <a:uFillTx/>
          <a:latin typeface="Oswald Regular"/>
          <a:ea typeface="Oswald Regular"/>
          <a:cs typeface="Oswald Regular"/>
          <a:sym typeface="Oswald Regular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404040"/>
          </a:solidFill>
          <a:uFillTx/>
          <a:latin typeface="Oswald Regular"/>
          <a:ea typeface="Oswald Regular"/>
          <a:cs typeface="Oswald Regular"/>
          <a:sym typeface="Oswald Regular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404040"/>
          </a:solidFill>
          <a:uFillTx/>
          <a:latin typeface="Oswald Regular"/>
          <a:ea typeface="Oswald Regular"/>
          <a:cs typeface="Oswald Regular"/>
          <a:sym typeface="Oswald Regular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2800" u="none"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2800" u="none"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2800" u="none"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2800" u="none"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2800" u="none"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3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2.tif"/><Relationship Id="rId4" Type="http://schemas.openxmlformats.org/officeDocument/2006/relationships/image" Target="../media/image5.tif"/><Relationship Id="rId5" Type="http://schemas.openxmlformats.org/officeDocument/2006/relationships/image" Target="../media/image19.png"/><Relationship Id="rId6" Type="http://schemas.openxmlformats.org/officeDocument/2006/relationships/image" Target="../media/image6.tif"/><Relationship Id="rId7" Type="http://schemas.openxmlformats.org/officeDocument/2006/relationships/image" Target="../media/image7.tif"/><Relationship Id="rId8" Type="http://schemas.openxmlformats.org/officeDocument/2006/relationships/image" Target="../media/image8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2.tif"/><Relationship Id="rId4" Type="http://schemas.openxmlformats.org/officeDocument/2006/relationships/image" Target="../media/image5.tif"/><Relationship Id="rId5" Type="http://schemas.openxmlformats.org/officeDocument/2006/relationships/image" Target="../media/image19.png"/><Relationship Id="rId6" Type="http://schemas.openxmlformats.org/officeDocument/2006/relationships/image" Target="../media/image6.tif"/><Relationship Id="rId7" Type="http://schemas.openxmlformats.org/officeDocument/2006/relationships/image" Target="../media/image7.tif"/><Relationship Id="rId8" Type="http://schemas.openxmlformats.org/officeDocument/2006/relationships/image" Target="../media/image8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linkedin.com/in/asha-somayajula" TargetMode="External"/><Relationship Id="rId3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gartner.com/smarterwithgartner/gartner-top-10-strategic-technology-trends-for-2020/" TargetMode="External"/><Relationship Id="rId3" Type="http://schemas.openxmlformats.org/officeDocument/2006/relationships/hyperlink" Target="https://keptn.sh/" TargetMode="External"/><Relationship Id="rId4" Type="http://schemas.openxmlformats.org/officeDocument/2006/relationships/hyperlink" Target="https://aws.amazon.com/lex/" TargetMode="External"/><Relationship Id="rId5" Type="http://schemas.openxmlformats.org/officeDocument/2006/relationships/hyperlink" Target="https://azure.microsoft.com/en-us/services/bot-service/" TargetMode="External"/><Relationship Id="rId6" Type="http://schemas.openxmlformats.org/officeDocument/2006/relationships/hyperlink" Target="https://www.dynatrace.com/news/blog/what-is-keptn-how-it-works-and-how-to-get-started/" TargetMode="External"/><Relationship Id="rId7" Type="http://schemas.openxmlformats.org/officeDocument/2006/relationships/hyperlink" Target="https://www.dynatrace.com/news/blog/shift-left-in-jenkins-how-to-implement-performance-signature-with-dynatrace/" TargetMode="External"/><Relationship Id="rId8" Type="http://schemas.openxmlformats.org/officeDocument/2006/relationships/hyperlink" Target="https://help.rigor.com/hc/en-us/articles/115004526087-How-Do-I-Run-Optimization-Tests-From-A-Jenkins-Build-" TargetMode="External"/><Relationship Id="rId9" Type="http://schemas.openxmlformats.org/officeDocument/2006/relationships/hyperlink" Target="https://community.microfocus.com/t5/LoadRunner-Cloud-User/How-to-Use-the-Jenkins-Plugin-for-StormRunner/m-p/569042" TargetMode="Externa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.tif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/>
          <p:nvPr>
            <p:ph type="title"/>
          </p:nvPr>
        </p:nvSpPr>
        <p:spPr>
          <a:xfrm>
            <a:off x="221373" y="2201848"/>
            <a:ext cx="11720949" cy="2062349"/>
          </a:xfrm>
          <a:prstGeom prst="rect">
            <a:avLst/>
          </a:prstGeom>
        </p:spPr>
        <p:txBody>
          <a:bodyPr/>
          <a:lstStyle>
            <a:lvl1pPr defTabSz="777240">
              <a:defRPr sz="4000"/>
            </a:lvl1pPr>
          </a:lstStyle>
          <a:p>
            <a:pPr/>
            <a:r>
              <a:t>Marrying Artificial Intelligence and Automation to Drive Operational Efficiencies in Performance Practices</a:t>
            </a:r>
          </a:p>
        </p:txBody>
      </p:sp>
      <p:sp>
        <p:nvSpPr>
          <p:cNvPr id="167" name="Subtitle 2"/>
          <p:cNvSpPr txBox="1"/>
          <p:nvPr>
            <p:ph type="body" sz="quarter" idx="1"/>
          </p:nvPr>
        </p:nvSpPr>
        <p:spPr>
          <a:xfrm>
            <a:off x="221671" y="4475212"/>
            <a:ext cx="11720949" cy="1384149"/>
          </a:xfrm>
          <a:prstGeom prst="rect">
            <a:avLst/>
          </a:prstGeom>
        </p:spPr>
        <p:txBody>
          <a:bodyPr/>
          <a:lstStyle/>
          <a:p>
            <a:pPr/>
            <a:r>
              <a:t>Priyanka Arora and Asha Somayajula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icture 84" descr="Picture 84"/>
          <p:cNvPicPr>
            <a:picLocks noChangeAspect="1"/>
          </p:cNvPicPr>
          <p:nvPr/>
        </p:nvPicPr>
        <p:blipFill>
          <a:blip r:embed="rId2">
            <a:extLst/>
          </a:blip>
          <a:srcRect l="35688" t="0" r="35401" b="0"/>
          <a:stretch>
            <a:fillRect/>
          </a:stretch>
        </p:blipFill>
        <p:spPr>
          <a:xfrm>
            <a:off x="10674176" y="2074613"/>
            <a:ext cx="1231368" cy="2236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35688" t="0" r="35401" b="0"/>
          <a:stretch>
            <a:fillRect/>
          </a:stretch>
        </p:blipFill>
        <p:spPr>
          <a:xfrm>
            <a:off x="272088" y="2074613"/>
            <a:ext cx="1231367" cy="2236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7772" y="2074613"/>
            <a:ext cx="3600833" cy="2454362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TextBox 24"/>
          <p:cNvSpPr txBox="1"/>
          <p:nvPr/>
        </p:nvSpPr>
        <p:spPr>
          <a:xfrm>
            <a:off x="485371" y="4263965"/>
            <a:ext cx="826674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 sz="1000"/>
            </a:pPr>
            <a:r>
              <a:t>User</a:t>
            </a:r>
            <a:r>
              <a:rPr sz="1400"/>
              <a:t> </a:t>
            </a:r>
            <a:r>
              <a:rPr sz="1100"/>
              <a:t>Input</a:t>
            </a:r>
            <a:r>
              <a:rPr sz="1400"/>
              <a:t> </a:t>
            </a:r>
          </a:p>
        </p:txBody>
      </p:sp>
      <p:sp>
        <p:nvSpPr>
          <p:cNvPr id="312" name="TextBox 38"/>
          <p:cNvSpPr txBox="1"/>
          <p:nvPr/>
        </p:nvSpPr>
        <p:spPr>
          <a:xfrm>
            <a:off x="497057" y="1466241"/>
            <a:ext cx="1461754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400"/>
            </a:lvl1pPr>
          </a:lstStyle>
          <a:p>
            <a:pPr/>
            <a:r>
              <a:t>AWS Lex </a:t>
            </a:r>
          </a:p>
        </p:txBody>
      </p:sp>
      <p:sp>
        <p:nvSpPr>
          <p:cNvPr id="313" name="TextBox 40"/>
          <p:cNvSpPr txBox="1"/>
          <p:nvPr/>
        </p:nvSpPr>
        <p:spPr>
          <a:xfrm>
            <a:off x="10398069" y="1366962"/>
            <a:ext cx="1461754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400"/>
            </a:lvl1pPr>
          </a:lstStyle>
          <a:p>
            <a:pPr/>
            <a:r>
              <a:t>Azure Bot Service / LUIS</a:t>
            </a:r>
          </a:p>
        </p:txBody>
      </p:sp>
      <p:pic>
        <p:nvPicPr>
          <p:cNvPr id="314" name="Picture 67" descr="Picture 67"/>
          <p:cNvPicPr>
            <a:picLocks noChangeAspect="1"/>
          </p:cNvPicPr>
          <p:nvPr/>
        </p:nvPicPr>
        <p:blipFill>
          <a:blip r:embed="rId4">
            <a:extLst/>
          </a:blip>
          <a:srcRect l="7994" t="8117" r="6144" b="7901"/>
          <a:stretch>
            <a:fillRect/>
          </a:stretch>
        </p:blipFill>
        <p:spPr>
          <a:xfrm>
            <a:off x="9962660" y="1466241"/>
            <a:ext cx="443173" cy="435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icture 68" descr="Picture 6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9753" y="1409387"/>
            <a:ext cx="443169" cy="438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Picture 1" descr="Picture 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50108" y="2324257"/>
            <a:ext cx="1079502" cy="1595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Picture 2" descr="Picture 2"/>
          <p:cNvPicPr>
            <a:picLocks noChangeAspect="1"/>
          </p:cNvPicPr>
          <p:nvPr/>
        </p:nvPicPr>
        <p:blipFill>
          <a:blip r:embed="rId7">
            <a:extLst/>
          </a:blip>
          <a:srcRect l="0" t="0" r="2771" b="0"/>
          <a:stretch>
            <a:fillRect/>
          </a:stretch>
        </p:blipFill>
        <p:spPr>
          <a:xfrm>
            <a:off x="379460" y="2352398"/>
            <a:ext cx="1016621" cy="1566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Picture 85" descr="Picture 8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073431" y="2154539"/>
            <a:ext cx="3048573" cy="1962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Picture 8" descr="Picture 8"/>
          <p:cNvPicPr>
            <a:picLocks noChangeAspect="1"/>
          </p:cNvPicPr>
          <p:nvPr/>
        </p:nvPicPr>
        <p:blipFill>
          <a:blip r:embed="rId9">
            <a:extLst/>
          </a:blip>
          <a:srcRect l="0" t="0" r="0" b="12452"/>
          <a:stretch>
            <a:fillRect/>
          </a:stretch>
        </p:blipFill>
        <p:spPr>
          <a:xfrm>
            <a:off x="4529666" y="4571741"/>
            <a:ext cx="3640667" cy="1400036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traight Arrow Connector 10"/>
          <p:cNvSpPr/>
          <p:nvPr/>
        </p:nvSpPr>
        <p:spPr>
          <a:xfrm flipV="1">
            <a:off x="1503453" y="3191933"/>
            <a:ext cx="435416" cy="727"/>
          </a:xfrm>
          <a:prstGeom prst="line">
            <a:avLst/>
          </a:prstGeom>
          <a:ln w="38100">
            <a:solidFill>
              <a:schemeClr val="accent3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1" name="Elbow Connector 13"/>
          <p:cNvSpPr/>
          <p:nvPr/>
        </p:nvSpPr>
        <p:spPr>
          <a:xfrm>
            <a:off x="5241535" y="3234057"/>
            <a:ext cx="752866" cy="1269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chemeClr val="accent3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22" name="Elbow Connector 17"/>
          <p:cNvSpPr/>
          <p:nvPr/>
        </p:nvSpPr>
        <p:spPr>
          <a:xfrm flipV="1" rot="10800000">
            <a:off x="6400801" y="3220517"/>
            <a:ext cx="672633" cy="1292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chemeClr val="accent3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23" name="Straight Arrow Connector 86"/>
          <p:cNvSpPr/>
          <p:nvPr/>
        </p:nvSpPr>
        <p:spPr>
          <a:xfrm flipH="1" flipV="1">
            <a:off x="10122003" y="3121780"/>
            <a:ext cx="516512" cy="3"/>
          </a:xfrm>
          <a:prstGeom prst="line">
            <a:avLst/>
          </a:prstGeom>
          <a:ln w="38100">
            <a:solidFill>
              <a:schemeClr val="accent3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4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Chatbots</a:t>
            </a:r>
          </a:p>
        </p:txBody>
      </p:sp>
      <p:sp>
        <p:nvSpPr>
          <p:cNvPr id="325" name="Slide Number"/>
          <p:cNvSpPr txBox="1"/>
          <p:nvPr>
            <p:ph type="sldNum" sz="quarter" idx="4294967295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lide Number"/>
          <p:cNvSpPr txBox="1"/>
          <p:nvPr>
            <p:ph type="sldNum" sz="quarter" idx="4294967295"/>
          </p:nvPr>
        </p:nvSpPr>
        <p:spPr>
          <a:xfrm>
            <a:off x="8475183" y="6221731"/>
            <a:ext cx="262418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8" name="Content Placeholder 2"/>
          <p:cNvSpPr txBox="1"/>
          <p:nvPr>
            <p:ph type="body" idx="1"/>
          </p:nvPr>
        </p:nvSpPr>
        <p:spPr>
          <a:xfrm>
            <a:off x="484789" y="1346123"/>
            <a:ext cx="10789095" cy="4351338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Digital Experience Management Solution</a:t>
            </a:r>
          </a:p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Assesses Website performance and provides actionable optimization insights</a:t>
            </a:r>
          </a:p>
        </p:txBody>
      </p:sp>
      <p:pic>
        <p:nvPicPr>
          <p:cNvPr id="329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2280" y="2185747"/>
            <a:ext cx="9857681" cy="3615309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Rigor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lide Number"/>
          <p:cNvSpPr txBox="1"/>
          <p:nvPr>
            <p:ph type="sldNum" sz="quarter" idx="4294967295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2004" t="5926" r="2398" b="6100"/>
          <a:stretch>
            <a:fillRect/>
          </a:stretch>
        </p:blipFill>
        <p:spPr>
          <a:xfrm>
            <a:off x="3993581" y="2688893"/>
            <a:ext cx="7721603" cy="3251202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>
            <p:ph type="body" idx="1"/>
          </p:nvPr>
        </p:nvSpPr>
        <p:spPr>
          <a:xfrm>
            <a:off x="451336" y="1256915"/>
            <a:ext cx="11375360" cy="4351340"/>
          </a:xfrm>
          <a:prstGeom prst="rect">
            <a:avLst/>
          </a:prstGeom>
        </p:spPr>
        <p:txBody>
          <a:bodyPr/>
          <a:lstStyle/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Opensource, event-based control plane for continuous delivery and automated operations for cloud-native applications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Capable of</a:t>
            </a:r>
          </a:p>
          <a:p>
            <a:pPr lvl="1" marL="685800" indent="-2286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Automated Deployments and Automated Tests</a:t>
            </a:r>
            <a:endParaRPr sz="2400"/>
          </a:p>
          <a:p>
            <a:pPr lvl="1" marL="685800" indent="-2286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Automated Quality Gates through Pitometer – a Quality Gate as Code Service</a:t>
            </a:r>
            <a:endParaRPr sz="2400"/>
          </a:p>
          <a:p>
            <a:pPr lvl="1" marL="685800" indent="-2286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Automated Operations by integrating with full stack monitoring such as Dynatrace</a:t>
            </a:r>
          </a:p>
        </p:txBody>
      </p:sp>
      <p:sp>
        <p:nvSpPr>
          <p:cNvPr id="335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Keptn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roup 1"/>
          <p:cNvGrpSpPr/>
          <p:nvPr/>
        </p:nvGrpSpPr>
        <p:grpSpPr>
          <a:xfrm>
            <a:off x="995105" y="1496545"/>
            <a:ext cx="10220674" cy="4129270"/>
            <a:chOff x="0" y="0"/>
            <a:chExt cx="10220672" cy="4129268"/>
          </a:xfrm>
        </p:grpSpPr>
        <p:pic>
          <p:nvPicPr>
            <p:cNvPr id="337" name="Picture 6" descr="Picture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4301" y="1529738"/>
              <a:ext cx="890630" cy="1163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8" name="Picture 7" descr="Pictur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88162" y="254207"/>
              <a:ext cx="641803" cy="454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9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775188" y="206923"/>
              <a:ext cx="630131" cy="596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Picture 9" descr="Picture 9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952764" y="220085"/>
              <a:ext cx="580980" cy="5040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1" name="Picture 10" descr="Picture 10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94162"/>
              <a:ext cx="1173605" cy="624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2" name="Straight Arrow Connector 11"/>
            <p:cNvSpPr/>
            <p:nvPr/>
          </p:nvSpPr>
          <p:spPr>
            <a:xfrm>
              <a:off x="689615" y="472111"/>
              <a:ext cx="1230828" cy="2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43" name="TextBox 12"/>
            <p:cNvSpPr/>
            <p:nvPr/>
          </p:nvSpPr>
          <p:spPr>
            <a:xfrm>
              <a:off x="17151" y="11102"/>
              <a:ext cx="123696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C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b="1" sz="900"/>
              </a:lvl1pPr>
            </a:lstStyle>
            <a:p>
              <a:pPr/>
              <a:r>
                <a:t>Trigger Webhook</a:t>
              </a:r>
            </a:p>
          </p:txBody>
        </p:sp>
        <p:sp>
          <p:nvSpPr>
            <p:cNvPr id="344" name="TextBox 13"/>
            <p:cNvSpPr/>
            <p:nvPr/>
          </p:nvSpPr>
          <p:spPr>
            <a:xfrm>
              <a:off x="1595600" y="6575"/>
              <a:ext cx="123696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C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b="1" sz="900"/>
              </a:lvl1pPr>
            </a:lstStyle>
            <a:p>
              <a:pPr/>
              <a:r>
                <a:t>Build and Deploy</a:t>
              </a:r>
            </a:p>
          </p:txBody>
        </p:sp>
        <p:sp>
          <p:nvSpPr>
            <p:cNvPr id="345" name="TextBox 14"/>
            <p:cNvSpPr/>
            <p:nvPr/>
          </p:nvSpPr>
          <p:spPr>
            <a:xfrm>
              <a:off x="3490582" y="11404"/>
              <a:ext cx="123696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C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b="1" sz="900"/>
              </a:lvl1pPr>
            </a:lstStyle>
            <a:p>
              <a:pPr/>
              <a:r>
                <a:t>Check Web Score</a:t>
              </a:r>
            </a:p>
          </p:txBody>
        </p:sp>
        <p:pic>
          <p:nvPicPr>
            <p:cNvPr id="346" name="Picture 15" descr="Picture 15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728030" y="219601"/>
              <a:ext cx="489493" cy="4633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7" name="TextBox 16"/>
            <p:cNvSpPr/>
            <p:nvPr/>
          </p:nvSpPr>
          <p:spPr>
            <a:xfrm>
              <a:off x="5400014" y="621444"/>
              <a:ext cx="114552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sz="9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StormRunner</a:t>
              </a:r>
            </a:p>
          </p:txBody>
        </p:sp>
        <p:sp>
          <p:nvSpPr>
            <p:cNvPr id="348" name="TextBox 17"/>
            <p:cNvSpPr/>
            <p:nvPr/>
          </p:nvSpPr>
          <p:spPr>
            <a:xfrm>
              <a:off x="5354294" y="4512"/>
              <a:ext cx="123696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C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b="1" sz="900"/>
              </a:lvl1pPr>
            </a:lstStyle>
            <a:p>
              <a:pPr/>
              <a:r>
                <a:t>Launch Load Test</a:t>
              </a:r>
            </a:p>
          </p:txBody>
        </p:sp>
        <p:sp>
          <p:nvSpPr>
            <p:cNvPr id="349" name="TextBox 18"/>
            <p:cNvSpPr/>
            <p:nvPr/>
          </p:nvSpPr>
          <p:spPr>
            <a:xfrm>
              <a:off x="7471771" y="0"/>
              <a:ext cx="1236962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C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b="1" sz="900"/>
              </a:lvl1pPr>
            </a:lstStyle>
            <a:p>
              <a:pPr/>
              <a:r>
                <a:t>Validate KPIs</a:t>
              </a:r>
            </a:p>
          </p:txBody>
        </p:sp>
        <p:pic>
          <p:nvPicPr>
            <p:cNvPr id="350" name="Picture 19" descr="Picture 1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047067" y="177636"/>
              <a:ext cx="1173606" cy="624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1" name="Straight Arrow Connector 21"/>
            <p:cNvSpPr/>
            <p:nvPr/>
          </p:nvSpPr>
          <p:spPr>
            <a:xfrm>
              <a:off x="2533742" y="472110"/>
              <a:ext cx="1230828" cy="2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2" name="Straight Arrow Connector 22"/>
            <p:cNvSpPr/>
            <p:nvPr/>
          </p:nvSpPr>
          <p:spPr>
            <a:xfrm>
              <a:off x="4429963" y="469998"/>
              <a:ext cx="1230828" cy="2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3" name="Straight Arrow Connector 23"/>
            <p:cNvSpPr/>
            <p:nvPr/>
          </p:nvSpPr>
          <p:spPr>
            <a:xfrm>
              <a:off x="8501337" y="469612"/>
              <a:ext cx="1068224" cy="2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4" name="Straight Arrow Connector 24"/>
            <p:cNvSpPr/>
            <p:nvPr/>
          </p:nvSpPr>
          <p:spPr>
            <a:xfrm flipV="1">
              <a:off x="6226250" y="454851"/>
              <a:ext cx="1522444" cy="1515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5" name="Straight Arrow Connector 25"/>
            <p:cNvSpPr/>
            <p:nvPr/>
          </p:nvSpPr>
          <p:spPr>
            <a:xfrm>
              <a:off x="8090252" y="803401"/>
              <a:ext cx="2" cy="519944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6" name="TextBox 26"/>
            <p:cNvSpPr/>
            <p:nvPr/>
          </p:nvSpPr>
          <p:spPr>
            <a:xfrm>
              <a:off x="7350052" y="1320010"/>
              <a:ext cx="157145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sz="9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Define KPIs, Metrics and Quality gate thresholds. E.g. Used Heap &lt;=80% and GC overhead &lt;= 5%</a:t>
              </a:r>
            </a:p>
          </p:txBody>
        </p:sp>
        <p:sp>
          <p:nvSpPr>
            <p:cNvPr id="357" name="TextBox 27"/>
            <p:cNvSpPr/>
            <p:nvPr/>
          </p:nvSpPr>
          <p:spPr>
            <a:xfrm>
              <a:off x="5248211" y="2205627"/>
              <a:ext cx="143453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sz="9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Update environment configurations based on defined rules and restart application. E.g. If used heap &gt; 90% and GC Overhead &gt;5% then increase Max Heap</a:t>
              </a:r>
            </a:p>
          </p:txBody>
        </p:sp>
        <p:sp>
          <p:nvSpPr>
            <p:cNvPr id="358" name="Straight Arrow Connector 28"/>
            <p:cNvSpPr/>
            <p:nvPr/>
          </p:nvSpPr>
          <p:spPr>
            <a:xfrm flipH="1" flipV="1">
              <a:off x="6682739" y="2733145"/>
              <a:ext cx="663215" cy="3230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9" name="Straight Arrow Connector 29"/>
            <p:cNvSpPr/>
            <p:nvPr/>
          </p:nvSpPr>
          <p:spPr>
            <a:xfrm flipV="1">
              <a:off x="5965475" y="1761711"/>
              <a:ext cx="6932" cy="443918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0" name="Straight Arrow Connector 30"/>
            <p:cNvSpPr/>
            <p:nvPr/>
          </p:nvSpPr>
          <p:spPr>
            <a:xfrm>
              <a:off x="2190285" y="712263"/>
              <a:ext cx="2" cy="519944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1" name="TextBox 31"/>
            <p:cNvSpPr/>
            <p:nvPr/>
          </p:nvSpPr>
          <p:spPr>
            <a:xfrm>
              <a:off x="1507879" y="1237135"/>
              <a:ext cx="136481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sz="9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Build steps….</a:t>
              </a:r>
            </a:p>
          </p:txBody>
        </p:sp>
        <p:sp>
          <p:nvSpPr>
            <p:cNvPr id="362" name="Straight Arrow Connector 32"/>
            <p:cNvSpPr/>
            <p:nvPr/>
          </p:nvSpPr>
          <p:spPr>
            <a:xfrm>
              <a:off x="4103517" y="713741"/>
              <a:ext cx="2" cy="519944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3" name="TextBox 33"/>
            <p:cNvSpPr/>
            <p:nvPr/>
          </p:nvSpPr>
          <p:spPr>
            <a:xfrm>
              <a:off x="3394574" y="1245733"/>
              <a:ext cx="136481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sz="9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Define web page quality gates and score thresholds</a:t>
              </a:r>
            </a:p>
          </p:txBody>
        </p:sp>
        <p:sp>
          <p:nvSpPr>
            <p:cNvPr id="364" name="Straight Arrow Connector 34"/>
            <p:cNvSpPr/>
            <p:nvPr/>
          </p:nvSpPr>
          <p:spPr>
            <a:xfrm flipH="1">
              <a:off x="4076980" y="1755581"/>
              <a:ext cx="3" cy="459219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5" name="TextBox 35"/>
            <p:cNvSpPr/>
            <p:nvPr/>
          </p:nvSpPr>
          <p:spPr>
            <a:xfrm>
              <a:off x="3394573" y="2214799"/>
              <a:ext cx="136481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sz="9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Execute Web page optimization report</a:t>
              </a:r>
            </a:p>
          </p:txBody>
        </p:sp>
        <p:sp>
          <p:nvSpPr>
            <p:cNvPr id="366" name="Straight Arrow Connector 36"/>
            <p:cNvSpPr/>
            <p:nvPr/>
          </p:nvSpPr>
          <p:spPr>
            <a:xfrm>
              <a:off x="4088620" y="2588352"/>
              <a:ext cx="2" cy="420177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7" name="TextBox 37"/>
            <p:cNvSpPr/>
            <p:nvPr/>
          </p:nvSpPr>
          <p:spPr>
            <a:xfrm>
              <a:off x="3406214" y="3008527"/>
              <a:ext cx="136481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sz="9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Pass/Fail build based on quality gate definitions</a:t>
              </a:r>
            </a:p>
          </p:txBody>
        </p:sp>
        <p:sp>
          <p:nvSpPr>
            <p:cNvPr id="368" name="Straight Arrow Connector 38"/>
            <p:cNvSpPr/>
            <p:nvPr/>
          </p:nvSpPr>
          <p:spPr>
            <a:xfrm flipH="1">
              <a:off x="8131681" y="1966155"/>
              <a:ext cx="4100" cy="447147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9" name="TextBox 39"/>
            <p:cNvSpPr/>
            <p:nvPr/>
          </p:nvSpPr>
          <p:spPr>
            <a:xfrm>
              <a:off x="7345953" y="2413300"/>
              <a:ext cx="157145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sz="9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Pull metrics from Dynatrace for the test duration and compare against thresholds</a:t>
              </a:r>
            </a:p>
          </p:txBody>
        </p:sp>
        <p:sp>
          <p:nvSpPr>
            <p:cNvPr id="370" name="TextBox 40"/>
            <p:cNvSpPr/>
            <p:nvPr/>
          </p:nvSpPr>
          <p:spPr>
            <a:xfrm>
              <a:off x="5289999" y="1524454"/>
              <a:ext cx="136481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5D6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sz="9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Re-execute test</a:t>
              </a:r>
            </a:p>
          </p:txBody>
        </p:sp>
        <p:sp>
          <p:nvSpPr>
            <p:cNvPr id="371" name="Straight Arrow Connector 41"/>
            <p:cNvSpPr/>
            <p:nvPr/>
          </p:nvSpPr>
          <p:spPr>
            <a:xfrm flipH="1" flipV="1">
              <a:off x="5972405" y="795138"/>
              <a:ext cx="371" cy="716512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pic>
          <p:nvPicPr>
            <p:cNvPr id="372" name="Picture 42" descr="Picture 4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166385" y="1479234"/>
              <a:ext cx="407679" cy="3859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3" name="TextBox 43"/>
            <p:cNvSpPr/>
            <p:nvPr/>
          </p:nvSpPr>
          <p:spPr>
            <a:xfrm>
              <a:off x="2861638" y="1812036"/>
              <a:ext cx="101717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5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b="1" sz="800"/>
              </a:lvl1pPr>
            </a:lstStyle>
            <a:p>
              <a:pPr/>
              <a:r>
                <a:t>Performance Engineer Inputs</a:t>
              </a:r>
            </a:p>
          </p:txBody>
        </p:sp>
        <p:pic>
          <p:nvPicPr>
            <p:cNvPr id="374" name="Picture 44" descr="Picture 4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039696" y="1612711"/>
              <a:ext cx="407679" cy="385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5" name="TextBox 45"/>
            <p:cNvSpPr/>
            <p:nvPr/>
          </p:nvSpPr>
          <p:spPr>
            <a:xfrm>
              <a:off x="6703435" y="1983669"/>
              <a:ext cx="101717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5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b="1" sz="800"/>
              </a:lvl1pPr>
            </a:lstStyle>
            <a:p>
              <a:pPr/>
              <a:r>
                <a:t>Performance Engineer Inputs</a:t>
              </a:r>
            </a:p>
          </p:txBody>
        </p:sp>
        <p:pic>
          <p:nvPicPr>
            <p:cNvPr id="376" name="Picture 46" descr="Picture 4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015606" y="3067708"/>
              <a:ext cx="407679" cy="3859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7" name="TextBox 47"/>
            <p:cNvSpPr/>
            <p:nvPr/>
          </p:nvSpPr>
          <p:spPr>
            <a:xfrm>
              <a:off x="4710859" y="3400511"/>
              <a:ext cx="101717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5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b="1" sz="800"/>
              </a:lvl1pPr>
            </a:lstStyle>
            <a:p>
              <a:pPr/>
              <a:r>
                <a:t>Performance Engineer Inputs</a:t>
              </a:r>
            </a:p>
          </p:txBody>
        </p:sp>
        <p:sp>
          <p:nvSpPr>
            <p:cNvPr id="378" name="TextBox 48"/>
            <p:cNvSpPr/>
            <p:nvPr/>
          </p:nvSpPr>
          <p:spPr>
            <a:xfrm>
              <a:off x="442600" y="3830419"/>
              <a:ext cx="15101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CC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sz="9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Completed and tested</a:t>
              </a:r>
            </a:p>
          </p:txBody>
        </p:sp>
        <p:sp>
          <p:nvSpPr>
            <p:cNvPr id="379" name="TextBox 49"/>
            <p:cNvSpPr/>
            <p:nvPr/>
          </p:nvSpPr>
          <p:spPr>
            <a:xfrm>
              <a:off x="442600" y="4129268"/>
              <a:ext cx="15101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5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sz="9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Work in Progress</a:t>
              </a:r>
            </a:p>
          </p:txBody>
        </p:sp>
      </p:grpSp>
      <p:sp>
        <p:nvSpPr>
          <p:cNvPr id="381" name="TextBox 51"/>
          <p:cNvSpPr txBox="1"/>
          <p:nvPr/>
        </p:nvSpPr>
        <p:spPr>
          <a:xfrm>
            <a:off x="9980772" y="1142275"/>
            <a:ext cx="1410606" cy="231139"/>
          </a:xfrm>
          <a:prstGeom prst="rect">
            <a:avLst/>
          </a:prstGeom>
          <a:solidFill>
            <a:srgbClr val="FBE5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b="1" sz="900"/>
            </a:lvl1pPr>
          </a:lstStyle>
          <a:p>
            <a:pPr/>
            <a:r>
              <a:t>Post results on Chatbot</a:t>
            </a:r>
          </a:p>
        </p:txBody>
      </p:sp>
      <p:sp>
        <p:nvSpPr>
          <p:cNvPr id="382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Pipeline Design</a:t>
            </a:r>
          </a:p>
        </p:txBody>
      </p:sp>
      <p:sp>
        <p:nvSpPr>
          <p:cNvPr id="383" name="Slide Number"/>
          <p:cNvSpPr txBox="1"/>
          <p:nvPr>
            <p:ph type="sldNum" sz="quarter" idx="4294967295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roup 3"/>
          <p:cNvGrpSpPr/>
          <p:nvPr/>
        </p:nvGrpSpPr>
        <p:grpSpPr>
          <a:xfrm>
            <a:off x="995106" y="1496539"/>
            <a:ext cx="10396274" cy="4129272"/>
            <a:chOff x="0" y="0"/>
            <a:chExt cx="10396272" cy="4129270"/>
          </a:xfrm>
        </p:grpSpPr>
        <p:grpSp>
          <p:nvGrpSpPr>
            <p:cNvPr id="429" name="Group 1"/>
            <p:cNvGrpSpPr/>
            <p:nvPr/>
          </p:nvGrpSpPr>
          <p:grpSpPr>
            <a:xfrm>
              <a:off x="-1" y="0"/>
              <a:ext cx="10396274" cy="4129271"/>
              <a:chOff x="0" y="0"/>
              <a:chExt cx="10396272" cy="4129270"/>
            </a:xfrm>
          </p:grpSpPr>
          <p:pic>
            <p:nvPicPr>
              <p:cNvPr id="385" name="Picture 6" descr="Picture 6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44301" y="1529739"/>
                <a:ext cx="890630" cy="11634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6" name="Picture 7" descr="Picture 7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788162" y="254207"/>
                <a:ext cx="641804" cy="4540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7" name="Picture 8" descr="Picture 8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7775189" y="206923"/>
                <a:ext cx="630129" cy="5964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8" name="Picture 9" descr="Picture 9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952764" y="220085"/>
                <a:ext cx="580979" cy="5040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9" name="Picture 10" descr="Picture 10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194162"/>
                <a:ext cx="1173605" cy="6249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90" name="Straight Arrow Connector 11"/>
              <p:cNvSpPr/>
              <p:nvPr/>
            </p:nvSpPr>
            <p:spPr>
              <a:xfrm>
                <a:off x="689615" y="472111"/>
                <a:ext cx="1230828" cy="2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91" name="TextBox 12"/>
              <p:cNvSpPr/>
              <p:nvPr/>
            </p:nvSpPr>
            <p:spPr>
              <a:xfrm>
                <a:off x="17152" y="11102"/>
                <a:ext cx="123696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2CC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b="1" sz="900"/>
                </a:lvl1pPr>
              </a:lstStyle>
              <a:p>
                <a:pPr/>
                <a:r>
                  <a:t>Trigger Webhook</a:t>
                </a:r>
              </a:p>
            </p:txBody>
          </p:sp>
          <p:sp>
            <p:nvSpPr>
              <p:cNvPr id="392" name="TextBox 13"/>
              <p:cNvSpPr/>
              <p:nvPr/>
            </p:nvSpPr>
            <p:spPr>
              <a:xfrm>
                <a:off x="1595600" y="6575"/>
                <a:ext cx="123696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2CC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b="1" sz="900"/>
                </a:lvl1pPr>
              </a:lstStyle>
              <a:p>
                <a:pPr/>
                <a:r>
                  <a:t>Build and Deploy</a:t>
                </a:r>
              </a:p>
            </p:txBody>
          </p:sp>
          <p:sp>
            <p:nvSpPr>
              <p:cNvPr id="393" name="TextBox 14"/>
              <p:cNvSpPr/>
              <p:nvPr/>
            </p:nvSpPr>
            <p:spPr>
              <a:xfrm>
                <a:off x="3490582" y="11404"/>
                <a:ext cx="123696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2CC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b="1" sz="900"/>
                </a:lvl1pPr>
              </a:lstStyle>
              <a:p>
                <a:pPr/>
                <a:r>
                  <a:t>Check Web Score</a:t>
                </a:r>
              </a:p>
            </p:txBody>
          </p:sp>
          <p:pic>
            <p:nvPicPr>
              <p:cNvPr id="394" name="Picture 15" descr="Picture 15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5728030" y="219601"/>
                <a:ext cx="489493" cy="4633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95" name="TextBox 16"/>
              <p:cNvSpPr/>
              <p:nvPr/>
            </p:nvSpPr>
            <p:spPr>
              <a:xfrm>
                <a:off x="5400014" y="621444"/>
                <a:ext cx="114552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sz="9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StormRunner</a:t>
                </a:r>
              </a:p>
            </p:txBody>
          </p:sp>
          <p:sp>
            <p:nvSpPr>
              <p:cNvPr id="396" name="TextBox 17"/>
              <p:cNvSpPr/>
              <p:nvPr/>
            </p:nvSpPr>
            <p:spPr>
              <a:xfrm>
                <a:off x="5354294" y="4512"/>
                <a:ext cx="123696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2CC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b="1" sz="900"/>
                </a:lvl1pPr>
              </a:lstStyle>
              <a:p>
                <a:pPr/>
                <a:r>
                  <a:t>Launch Load Test</a:t>
                </a:r>
              </a:p>
            </p:txBody>
          </p:sp>
          <p:sp>
            <p:nvSpPr>
              <p:cNvPr id="397" name="TextBox 18"/>
              <p:cNvSpPr/>
              <p:nvPr/>
            </p:nvSpPr>
            <p:spPr>
              <a:xfrm>
                <a:off x="7471772" y="0"/>
                <a:ext cx="123696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2CC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b="1" sz="900"/>
                </a:lvl1pPr>
              </a:lstStyle>
              <a:p>
                <a:pPr/>
                <a:r>
                  <a:t>Validate KPIs</a:t>
                </a:r>
              </a:p>
            </p:txBody>
          </p:sp>
          <p:pic>
            <p:nvPicPr>
              <p:cNvPr id="398" name="Picture 19" descr="Picture 19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9047067" y="177636"/>
                <a:ext cx="1173606" cy="6249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99" name="TextBox 20"/>
              <p:cNvSpPr/>
              <p:nvPr/>
            </p:nvSpPr>
            <p:spPr>
              <a:xfrm>
                <a:off x="8985667" y="6212"/>
                <a:ext cx="141060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b="1" sz="900"/>
                </a:lvl1pPr>
              </a:lstStyle>
              <a:p>
                <a:pPr/>
                <a:r>
                  <a:t>Post results on Chatbot</a:t>
                </a:r>
              </a:p>
            </p:txBody>
          </p:sp>
          <p:sp>
            <p:nvSpPr>
              <p:cNvPr id="400" name="Straight Arrow Connector 21"/>
              <p:cNvSpPr/>
              <p:nvPr/>
            </p:nvSpPr>
            <p:spPr>
              <a:xfrm>
                <a:off x="2533741" y="472110"/>
                <a:ext cx="1230828" cy="2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01" name="Straight Arrow Connector 22"/>
              <p:cNvSpPr/>
              <p:nvPr/>
            </p:nvSpPr>
            <p:spPr>
              <a:xfrm>
                <a:off x="4429964" y="469998"/>
                <a:ext cx="1230828" cy="2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02" name="Straight Arrow Connector 23"/>
              <p:cNvSpPr/>
              <p:nvPr/>
            </p:nvSpPr>
            <p:spPr>
              <a:xfrm>
                <a:off x="8501337" y="469612"/>
                <a:ext cx="1068224" cy="2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03" name="Straight Arrow Connector 24"/>
              <p:cNvSpPr/>
              <p:nvPr/>
            </p:nvSpPr>
            <p:spPr>
              <a:xfrm flipV="1">
                <a:off x="6226250" y="454851"/>
                <a:ext cx="1522444" cy="15151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04" name="Straight Arrow Connector 25"/>
              <p:cNvSpPr/>
              <p:nvPr/>
            </p:nvSpPr>
            <p:spPr>
              <a:xfrm>
                <a:off x="8090252" y="803401"/>
                <a:ext cx="2" cy="519944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05" name="TextBox 26"/>
              <p:cNvSpPr/>
              <p:nvPr/>
            </p:nvSpPr>
            <p:spPr>
              <a:xfrm>
                <a:off x="7350051" y="1320011"/>
                <a:ext cx="1571455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2CC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sz="9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Define KPIs, Metrics and Quality gate thresholds. E.g. Used Heap &lt;=80% and GC overhead &lt;= 5%</a:t>
                </a:r>
              </a:p>
            </p:txBody>
          </p:sp>
          <p:sp>
            <p:nvSpPr>
              <p:cNvPr id="406" name="TextBox 27"/>
              <p:cNvSpPr/>
              <p:nvPr/>
            </p:nvSpPr>
            <p:spPr>
              <a:xfrm>
                <a:off x="5248211" y="2205629"/>
                <a:ext cx="143453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2CC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sz="9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Update environment configurations based on defined rules and restart application. E.g. If used heap &gt; 90% and GC Overhead &gt;5% then increase Max Heap</a:t>
                </a:r>
              </a:p>
            </p:txBody>
          </p:sp>
          <p:sp>
            <p:nvSpPr>
              <p:cNvPr id="407" name="Straight Arrow Connector 28"/>
              <p:cNvSpPr/>
              <p:nvPr/>
            </p:nvSpPr>
            <p:spPr>
              <a:xfrm flipH="1" flipV="1">
                <a:off x="6682740" y="2733146"/>
                <a:ext cx="663215" cy="32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08" name="Straight Arrow Connector 29"/>
              <p:cNvSpPr/>
              <p:nvPr/>
            </p:nvSpPr>
            <p:spPr>
              <a:xfrm flipV="1">
                <a:off x="5965475" y="1761712"/>
                <a:ext cx="6932" cy="443919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09" name="Straight Arrow Connector 30"/>
              <p:cNvSpPr/>
              <p:nvPr/>
            </p:nvSpPr>
            <p:spPr>
              <a:xfrm>
                <a:off x="2190285" y="712263"/>
                <a:ext cx="2" cy="519944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10" name="TextBox 31"/>
              <p:cNvSpPr/>
              <p:nvPr/>
            </p:nvSpPr>
            <p:spPr>
              <a:xfrm>
                <a:off x="1507879" y="1237136"/>
                <a:ext cx="136481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2CC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sz="9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Build steps….</a:t>
                </a:r>
              </a:p>
            </p:txBody>
          </p:sp>
          <p:sp>
            <p:nvSpPr>
              <p:cNvPr id="411" name="Straight Arrow Connector 32"/>
              <p:cNvSpPr/>
              <p:nvPr/>
            </p:nvSpPr>
            <p:spPr>
              <a:xfrm>
                <a:off x="4103517" y="713741"/>
                <a:ext cx="2" cy="519944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12" name="TextBox 33"/>
              <p:cNvSpPr/>
              <p:nvPr/>
            </p:nvSpPr>
            <p:spPr>
              <a:xfrm>
                <a:off x="3394574" y="1245734"/>
                <a:ext cx="136481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2CC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sz="9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Define web page quality gates and score thresholds</a:t>
                </a:r>
              </a:p>
            </p:txBody>
          </p:sp>
          <p:sp>
            <p:nvSpPr>
              <p:cNvPr id="413" name="Straight Arrow Connector 34"/>
              <p:cNvSpPr/>
              <p:nvPr/>
            </p:nvSpPr>
            <p:spPr>
              <a:xfrm flipH="1">
                <a:off x="4076979" y="1755582"/>
                <a:ext cx="3" cy="459219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14" name="TextBox 35"/>
              <p:cNvSpPr/>
              <p:nvPr/>
            </p:nvSpPr>
            <p:spPr>
              <a:xfrm>
                <a:off x="3394573" y="2214800"/>
                <a:ext cx="136481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2CC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sz="9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Execute Web page optimization report</a:t>
                </a:r>
              </a:p>
            </p:txBody>
          </p:sp>
          <p:sp>
            <p:nvSpPr>
              <p:cNvPr id="415" name="Straight Arrow Connector 36"/>
              <p:cNvSpPr/>
              <p:nvPr/>
            </p:nvSpPr>
            <p:spPr>
              <a:xfrm>
                <a:off x="4088619" y="2588353"/>
                <a:ext cx="3" cy="420177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16" name="TextBox 37"/>
              <p:cNvSpPr/>
              <p:nvPr/>
            </p:nvSpPr>
            <p:spPr>
              <a:xfrm>
                <a:off x="3406214" y="3008528"/>
                <a:ext cx="136481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2CC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sz="9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Pass/Fail build based on quality gate definitions</a:t>
                </a:r>
              </a:p>
            </p:txBody>
          </p:sp>
          <p:sp>
            <p:nvSpPr>
              <p:cNvPr id="417" name="Straight Arrow Connector 38"/>
              <p:cNvSpPr/>
              <p:nvPr/>
            </p:nvSpPr>
            <p:spPr>
              <a:xfrm flipH="1">
                <a:off x="8131680" y="1966156"/>
                <a:ext cx="4100" cy="447147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18" name="TextBox 39"/>
              <p:cNvSpPr/>
              <p:nvPr/>
            </p:nvSpPr>
            <p:spPr>
              <a:xfrm>
                <a:off x="7345953" y="2413301"/>
                <a:ext cx="1571455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2CC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sz="9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Pull metrics from Dynatrace for the test duration and compare against thresholds</a:t>
                </a:r>
              </a:p>
            </p:txBody>
          </p:sp>
          <p:sp>
            <p:nvSpPr>
              <p:cNvPr id="419" name="TextBox 40"/>
              <p:cNvSpPr/>
              <p:nvPr/>
            </p:nvSpPr>
            <p:spPr>
              <a:xfrm>
                <a:off x="5289999" y="1524455"/>
                <a:ext cx="136481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E5D6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sz="9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Re-execute test</a:t>
                </a:r>
              </a:p>
            </p:txBody>
          </p:sp>
          <p:sp>
            <p:nvSpPr>
              <p:cNvPr id="420" name="Straight Arrow Connector 41"/>
              <p:cNvSpPr/>
              <p:nvPr/>
            </p:nvSpPr>
            <p:spPr>
              <a:xfrm flipH="1" flipV="1">
                <a:off x="5972405" y="795139"/>
                <a:ext cx="371" cy="716512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421" name="Picture 42" descr="Picture 42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166385" y="1479235"/>
                <a:ext cx="407678" cy="3859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2" name="TextBox 43"/>
              <p:cNvSpPr/>
              <p:nvPr/>
            </p:nvSpPr>
            <p:spPr>
              <a:xfrm>
                <a:off x="2861637" y="1812037"/>
                <a:ext cx="1017173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b="1" sz="800"/>
                </a:lvl1pPr>
              </a:lstStyle>
              <a:p>
                <a:pPr/>
                <a:r>
                  <a:t>Performance Engineer Inputs</a:t>
                </a:r>
              </a:p>
            </p:txBody>
          </p:sp>
          <p:pic>
            <p:nvPicPr>
              <p:cNvPr id="423" name="Picture 44" descr="Picture 44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7039696" y="1612712"/>
                <a:ext cx="407679" cy="3859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4" name="TextBox 45"/>
              <p:cNvSpPr/>
              <p:nvPr/>
            </p:nvSpPr>
            <p:spPr>
              <a:xfrm>
                <a:off x="6703434" y="1983669"/>
                <a:ext cx="1017173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b="1" sz="800"/>
                </a:lvl1pPr>
              </a:lstStyle>
              <a:p>
                <a:pPr/>
                <a:r>
                  <a:t>Performance Engineer Inputs</a:t>
                </a:r>
              </a:p>
            </p:txBody>
          </p:sp>
          <p:pic>
            <p:nvPicPr>
              <p:cNvPr id="425" name="Picture 46" descr="Picture 46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15607" y="3067709"/>
                <a:ext cx="407678" cy="3859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6" name="TextBox 47"/>
              <p:cNvSpPr/>
              <p:nvPr/>
            </p:nvSpPr>
            <p:spPr>
              <a:xfrm>
                <a:off x="4710858" y="3400513"/>
                <a:ext cx="1017174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b="1" sz="800"/>
                </a:lvl1pPr>
              </a:lstStyle>
              <a:p>
                <a:pPr/>
                <a:r>
                  <a:t>Performance Engineer Inputs</a:t>
                </a:r>
              </a:p>
            </p:txBody>
          </p:sp>
          <p:sp>
            <p:nvSpPr>
              <p:cNvPr id="427" name="TextBox 48"/>
              <p:cNvSpPr/>
              <p:nvPr/>
            </p:nvSpPr>
            <p:spPr>
              <a:xfrm>
                <a:off x="442600" y="3830421"/>
                <a:ext cx="151016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2CC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sz="9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Completed and tested</a:t>
                </a:r>
              </a:p>
            </p:txBody>
          </p:sp>
          <p:sp>
            <p:nvSpPr>
              <p:cNvPr id="428" name="TextBox 49"/>
              <p:cNvSpPr/>
              <p:nvPr/>
            </p:nvSpPr>
            <p:spPr>
              <a:xfrm>
                <a:off x="442600" y="4129270"/>
                <a:ext cx="151016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sz="9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Work in Progress</a:t>
                </a:r>
              </a:p>
            </p:txBody>
          </p:sp>
        </p:grpSp>
        <p:grpSp>
          <p:nvGrpSpPr>
            <p:cNvPr id="432" name="Rounded Rectangle 2"/>
            <p:cNvGrpSpPr/>
            <p:nvPr/>
          </p:nvGrpSpPr>
          <p:grpSpPr>
            <a:xfrm>
              <a:off x="17151" y="248358"/>
              <a:ext cx="1236964" cy="546783"/>
              <a:chOff x="0" y="19980"/>
              <a:chExt cx="1236963" cy="546782"/>
            </a:xfrm>
          </p:grpSpPr>
          <p:sp>
            <p:nvSpPr>
              <p:cNvPr id="430" name="Rounded Rectangle"/>
              <p:cNvSpPr/>
              <p:nvPr/>
            </p:nvSpPr>
            <p:spPr>
              <a:xfrm>
                <a:off x="0" y="19980"/>
                <a:ext cx="1236964" cy="546783"/>
              </a:xfrm>
              <a:prstGeom prst="roundRect">
                <a:avLst>
                  <a:gd name="adj" fmla="val 16667"/>
                </a:avLst>
              </a:prstGeom>
              <a:solidFill>
                <a:srgbClr val="767171">
                  <a:alpha val="8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431" name="Any Chatbot (Jenkins, Azure, Botkit)"/>
              <p:cNvSpPr/>
              <p:nvPr/>
            </p:nvSpPr>
            <p:spPr>
              <a:xfrm>
                <a:off x="72412" y="293370"/>
                <a:ext cx="109214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b="1" sz="11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Any Chatbot (Jenkins, Azure, Botkit)</a:t>
                </a:r>
              </a:p>
            </p:txBody>
          </p:sp>
        </p:grpSp>
        <p:grpSp>
          <p:nvGrpSpPr>
            <p:cNvPr id="435" name="Rounded Rectangle 51"/>
            <p:cNvGrpSpPr/>
            <p:nvPr/>
          </p:nvGrpSpPr>
          <p:grpSpPr>
            <a:xfrm>
              <a:off x="9072488" y="241768"/>
              <a:ext cx="1236964" cy="546783"/>
              <a:chOff x="0" y="19980"/>
              <a:chExt cx="1236963" cy="546782"/>
            </a:xfrm>
          </p:grpSpPr>
          <p:sp>
            <p:nvSpPr>
              <p:cNvPr id="433" name="Rounded Rectangle"/>
              <p:cNvSpPr/>
              <p:nvPr/>
            </p:nvSpPr>
            <p:spPr>
              <a:xfrm>
                <a:off x="0" y="19980"/>
                <a:ext cx="1236964" cy="546783"/>
              </a:xfrm>
              <a:prstGeom prst="roundRect">
                <a:avLst>
                  <a:gd name="adj" fmla="val 16667"/>
                </a:avLst>
              </a:prstGeom>
              <a:solidFill>
                <a:srgbClr val="767171">
                  <a:alpha val="8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434" name="Any Chatbot (Jenkins, Azure, Botkit)"/>
              <p:cNvSpPr/>
              <p:nvPr/>
            </p:nvSpPr>
            <p:spPr>
              <a:xfrm>
                <a:off x="72412" y="293370"/>
                <a:ext cx="109214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b="1" sz="11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Any Chatbot (Jenkins, Azure, Botkit)</a:t>
                </a:r>
              </a:p>
            </p:txBody>
          </p:sp>
        </p:grpSp>
        <p:grpSp>
          <p:nvGrpSpPr>
            <p:cNvPr id="438" name="Rounded Rectangle 52"/>
            <p:cNvGrpSpPr/>
            <p:nvPr/>
          </p:nvGrpSpPr>
          <p:grpSpPr>
            <a:xfrm>
              <a:off x="7471771" y="254207"/>
              <a:ext cx="1236964" cy="546783"/>
              <a:chOff x="0" y="102530"/>
              <a:chExt cx="1236963" cy="546782"/>
            </a:xfrm>
          </p:grpSpPr>
          <p:sp>
            <p:nvSpPr>
              <p:cNvPr id="436" name="Rounded Rectangle"/>
              <p:cNvSpPr/>
              <p:nvPr/>
            </p:nvSpPr>
            <p:spPr>
              <a:xfrm>
                <a:off x="0" y="102530"/>
                <a:ext cx="1236964" cy="546783"/>
              </a:xfrm>
              <a:prstGeom prst="roundRect">
                <a:avLst>
                  <a:gd name="adj" fmla="val 16667"/>
                </a:avLst>
              </a:prstGeom>
              <a:solidFill>
                <a:srgbClr val="767171">
                  <a:alpha val="8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437" name="Any Monitoring Tool (Splunk, AppDynamics)"/>
              <p:cNvSpPr/>
              <p:nvPr/>
            </p:nvSpPr>
            <p:spPr>
              <a:xfrm>
                <a:off x="72412" y="375920"/>
                <a:ext cx="109214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b="1" sz="11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Any Monitoring Tool (Splunk, AppDynamics)</a:t>
                </a:r>
              </a:p>
            </p:txBody>
          </p:sp>
        </p:grpSp>
        <p:grpSp>
          <p:nvGrpSpPr>
            <p:cNvPr id="441" name="Rounded Rectangle 53"/>
            <p:cNvGrpSpPr/>
            <p:nvPr/>
          </p:nvGrpSpPr>
          <p:grpSpPr>
            <a:xfrm>
              <a:off x="5286895" y="261358"/>
              <a:ext cx="1367917" cy="546783"/>
              <a:chOff x="0" y="102530"/>
              <a:chExt cx="1367916" cy="546782"/>
            </a:xfrm>
          </p:grpSpPr>
          <p:sp>
            <p:nvSpPr>
              <p:cNvPr id="439" name="Rounded Rectangle"/>
              <p:cNvSpPr/>
              <p:nvPr/>
            </p:nvSpPr>
            <p:spPr>
              <a:xfrm>
                <a:off x="-1" y="102530"/>
                <a:ext cx="1367918" cy="546783"/>
              </a:xfrm>
              <a:prstGeom prst="roundRect">
                <a:avLst>
                  <a:gd name="adj" fmla="val 16667"/>
                </a:avLst>
              </a:prstGeom>
              <a:solidFill>
                <a:srgbClr val="767171">
                  <a:alpha val="8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440" name="Any Load Generator (NeoLoad, Jenkins)"/>
              <p:cNvSpPr/>
              <p:nvPr/>
            </p:nvSpPr>
            <p:spPr>
              <a:xfrm>
                <a:off x="72411" y="375920"/>
                <a:ext cx="1223095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b="1" sz="11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Any Load Generator (NeoLoad, Jenkins)</a:t>
                </a:r>
              </a:p>
            </p:txBody>
          </p:sp>
        </p:grpSp>
      </p:grpSp>
      <p:sp>
        <p:nvSpPr>
          <p:cNvPr id="443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Technology Agnostic</a:t>
            </a:r>
          </a:p>
        </p:txBody>
      </p:sp>
      <p:sp>
        <p:nvSpPr>
          <p:cNvPr id="444" name="Slide Number"/>
          <p:cNvSpPr txBox="1"/>
          <p:nvPr>
            <p:ph type="sldNum" sz="quarter" idx="4294967295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itle 1"/>
          <p:cNvSpPr txBox="1"/>
          <p:nvPr>
            <p:ph type="title"/>
          </p:nvPr>
        </p:nvSpPr>
        <p:spPr>
          <a:xfrm>
            <a:off x="831850" y="1709738"/>
            <a:ext cx="10515600" cy="2852739"/>
          </a:xfrm>
          <a:prstGeom prst="rect">
            <a:avLst/>
          </a:prstGeom>
        </p:spPr>
        <p:txBody>
          <a:bodyPr/>
          <a:lstStyle/>
          <a:p>
            <a:pPr/>
            <a:r>
              <a:t>CONFIGURATIONS</a:t>
            </a:r>
          </a:p>
        </p:txBody>
      </p:sp>
      <p:sp>
        <p:nvSpPr>
          <p:cNvPr id="447" name="Text Placeholder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Box 2"/>
          <p:cNvSpPr txBox="1"/>
          <p:nvPr/>
        </p:nvSpPr>
        <p:spPr>
          <a:xfrm>
            <a:off x="765910" y="1250265"/>
            <a:ext cx="11063377" cy="411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node {</a:t>
            </a:r>
            <a:br/>
            <a:br/>
            <a:r>
              <a:t>    stage(</a:t>
            </a:r>
            <a:r>
              <a:rPr b="1">
                <a:solidFill>
                  <a:srgbClr val="008000"/>
                </a:solidFill>
              </a:rPr>
              <a:t>'dynatrace events'</a:t>
            </a:r>
            <a:r>
              <a:t>)</a:t>
            </a:r>
            <a:br/>
            <a:r>
              <a:t>            {</a:t>
            </a:r>
            <a:br/>
            <a:r>
              <a:t>                createDynatraceDeploymentEvent(</a:t>
            </a:r>
            <a:r>
              <a:rPr b="1">
                <a:solidFill>
                  <a:srgbClr val="008000"/>
                </a:solidFill>
              </a:rPr>
              <a:t>entityIds</a:t>
            </a:r>
            <a:r>
              <a:t>:</a:t>
            </a:r>
            <a:br/>
            <a:r>
              <a:t>                        [[</a:t>
            </a:r>
            <a:r>
              <a:rPr b="1">
                <a:solidFill>
                  <a:srgbClr val="008000"/>
                </a:solidFill>
              </a:rPr>
              <a:t>$class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'Application'</a:t>
            </a:r>
            <a:r>
              <a:t>, </a:t>
            </a:r>
            <a:r>
              <a:rPr b="1">
                <a:solidFill>
                  <a:srgbClr val="008000"/>
                </a:solidFill>
              </a:rPr>
              <a:t>entityId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'APPLICATION-EA7C4B59F27D43EB'</a:t>
            </a:r>
            <a:r>
              <a:t>],</a:t>
            </a:r>
            <a:br/>
            <a:r>
              <a:t>                         [</a:t>
            </a:r>
            <a:r>
              <a:rPr b="1">
                <a:solidFill>
                  <a:srgbClr val="008000"/>
                </a:solidFill>
              </a:rPr>
              <a:t>$class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'Process'</a:t>
            </a:r>
            <a:r>
              <a:t>, </a:t>
            </a:r>
            <a:r>
              <a:rPr b="1">
                <a:solidFill>
                  <a:srgbClr val="008000"/>
                </a:solidFill>
              </a:rPr>
              <a:t>entityId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'PROCESS_GROUP_INSTANCE-D5ACB24816F9BF58'</a:t>
            </a:r>
            <a:r>
              <a:t>],</a:t>
            </a:r>
            <a:br/>
            <a:r>
              <a:t>                         [</a:t>
            </a:r>
            <a:r>
              <a:rPr b="1">
                <a:solidFill>
                  <a:srgbClr val="008000"/>
                </a:solidFill>
              </a:rPr>
              <a:t>$class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'ProcessGroup'</a:t>
            </a:r>
            <a:r>
              <a:t>, </a:t>
            </a:r>
            <a:r>
              <a:rPr b="1">
                <a:solidFill>
                  <a:srgbClr val="008000"/>
                </a:solidFill>
              </a:rPr>
              <a:t>entityId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'PROCESS_GROUP-B762DCEA5F5F59E4'</a:t>
            </a:r>
            <a:r>
              <a:t>],</a:t>
            </a:r>
            <a:br/>
            <a:r>
              <a:t>                         [</a:t>
            </a:r>
            <a:r>
              <a:rPr b="1">
                <a:solidFill>
                  <a:srgbClr val="008000"/>
                </a:solidFill>
              </a:rPr>
              <a:t>$class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'Service'</a:t>
            </a:r>
            <a:r>
              <a:t>, </a:t>
            </a:r>
            <a:r>
              <a:rPr b="1">
                <a:solidFill>
                  <a:srgbClr val="008000"/>
                </a:solidFill>
              </a:rPr>
              <a:t>entityId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'SERVICE-A8DA1416073FE53C'</a:t>
            </a:r>
            <a:r>
              <a:t>]],</a:t>
            </a:r>
            <a:br/>
            <a:r>
              <a:t>                        </a:t>
            </a:r>
            <a:r>
              <a:rPr b="1">
                <a:solidFill>
                  <a:srgbClr val="008000"/>
                </a:solidFill>
              </a:rPr>
              <a:t>envId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'DynatraceManagedSaasInstance'</a:t>
            </a:r>
            <a:r>
              <a:t>,</a:t>
            </a:r>
            <a:br/>
            <a:r>
              <a:t>                        </a:t>
            </a:r>
            <a:r>
              <a:rPr b="1">
                <a:solidFill>
                  <a:srgbClr val="008000"/>
                </a:solidFill>
              </a:rPr>
              <a:t>tagMatchRules</a:t>
            </a:r>
            <a:r>
              <a:t>: [[</a:t>
            </a:r>
            <a:r>
              <a:rPr b="1">
                <a:solidFill>
                  <a:srgbClr val="008000"/>
                </a:solidFill>
              </a:rPr>
              <a:t>meTypes</a:t>
            </a:r>
            <a:r>
              <a:t>: [[</a:t>
            </a:r>
            <a:r>
              <a:rPr b="1">
                <a:solidFill>
                  <a:srgbClr val="008000"/>
                </a:solidFill>
              </a:rPr>
              <a:t>meType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'APPLICATION'</a:t>
            </a:r>
            <a:r>
              <a:t>]],</a:t>
            </a:r>
            <a:br/>
            <a:r>
              <a:t>                                         </a:t>
            </a:r>
            <a:r>
              <a:rPr b="1">
                <a:solidFill>
                  <a:srgbClr val="008000"/>
                </a:solidFill>
              </a:rPr>
              <a:t>tags</a:t>
            </a:r>
            <a:r>
              <a:t>: [[</a:t>
            </a:r>
            <a:r>
              <a:rPr b="1">
                <a:solidFill>
                  <a:srgbClr val="008000"/>
                </a:solidFill>
              </a:rPr>
              <a:t>context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'CONTEXTLESS'</a:t>
            </a:r>
            <a:r>
              <a:t>, </a:t>
            </a:r>
            <a:r>
              <a:rPr b="1">
                <a:solidFill>
                  <a:srgbClr val="008000"/>
                </a:solidFill>
              </a:rPr>
              <a:t>key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'name'</a:t>
            </a:r>
            <a:r>
              <a:t>, </a:t>
            </a:r>
            <a:r>
              <a:rPr b="1">
                <a:solidFill>
                  <a:srgbClr val="008000"/>
                </a:solidFill>
              </a:rPr>
              <a:t>value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'value'</a:t>
            </a:r>
            <a:r>
              <a:t>]]]]) {</a:t>
            </a:r>
            <a:br/>
            <a:br/>
            <a:r>
              <a:rPr i="1">
                <a:solidFill>
                  <a:srgbClr val="808080"/>
                </a:solidFill>
              </a:rPr>
              <a:t>                </a:t>
            </a:r>
            <a:r>
              <a:t>}</a:t>
            </a:r>
            <a:br/>
            <a:r>
              <a:t>            }</a:t>
            </a:r>
            <a:br/>
            <a:r>
              <a:t>    stage(</a:t>
            </a:r>
            <a:r>
              <a:rPr b="1">
                <a:solidFill>
                  <a:srgbClr val="008000"/>
                </a:solidFill>
              </a:rPr>
              <a:t>'start recording session'</a:t>
            </a:r>
            <a:r>
              <a:t>)</a:t>
            </a:r>
            <a:br/>
            <a:r>
              <a:t>            {</a:t>
            </a:r>
            <a:br/>
            <a:r>
              <a:t>      recordDynatraceCustomSession </a:t>
            </a:r>
            <a:r>
              <a:rPr b="1">
                <a:solidFill>
                  <a:srgbClr val="008000"/>
                </a:solidFill>
              </a:rPr>
              <a:t>entityIds</a:t>
            </a:r>
            <a:r>
              <a:t>: [[</a:t>
            </a:r>
            <a:r>
              <a:rPr b="1">
                <a:solidFill>
                  <a:srgbClr val="008000"/>
                </a:solidFill>
              </a:rPr>
              <a:t>$class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'Host'</a:t>
            </a:r>
            <a:r>
              <a:t>, </a:t>
            </a:r>
            <a:r>
              <a:rPr b="1">
                <a:solidFill>
                  <a:srgbClr val="008000"/>
                </a:solidFill>
              </a:rPr>
              <a:t>entityId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'HOST-74191786B641AE34'</a:t>
            </a:r>
            <a:r>
              <a:t>], [</a:t>
            </a:r>
            <a:r>
              <a:rPr b="1">
                <a:solidFill>
                  <a:srgbClr val="008000"/>
                </a:solidFill>
              </a:rPr>
              <a:t>$class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'Application'</a:t>
            </a:r>
            <a:r>
              <a:t>, </a:t>
            </a:r>
            <a:r>
              <a:rPr b="1">
                <a:solidFill>
                  <a:srgbClr val="008000"/>
                </a:solidFill>
              </a:rPr>
              <a:t>entityId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'APPLICATION-0AD6EFA3F923817B'</a:t>
            </a:r>
            <a:r>
              <a:t>]], </a:t>
            </a:r>
            <a:r>
              <a:rPr b="1">
                <a:solidFill>
                  <a:srgbClr val="008000"/>
                </a:solidFill>
              </a:rPr>
              <a:t>envId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'DynatraceManagedSaasInstance'</a:t>
            </a:r>
            <a:r>
              <a:t>, </a:t>
            </a:r>
            <a:r>
              <a:rPr b="1">
                <a:solidFill>
                  <a:srgbClr val="008000"/>
                </a:solidFill>
              </a:rPr>
              <a:t>testCase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'loadtest'</a:t>
            </a:r>
            <a:r>
              <a:t>, </a:t>
            </a:r>
            <a:r>
              <a:rPr b="1">
                <a:solidFill>
                  <a:srgbClr val="008000"/>
                </a:solidFill>
              </a:rPr>
              <a:t>timeframeStart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"</a:t>
            </a:r>
            <a:r>
              <a:t>${currentTime}</a:t>
            </a:r>
            <a:r>
              <a:rPr b="1">
                <a:solidFill>
                  <a:srgbClr val="008000"/>
                </a:solidFill>
              </a:rPr>
              <a:t>"</a:t>
            </a:r>
            <a:r>
              <a:t>, </a:t>
            </a:r>
            <a:r>
              <a:rPr b="1">
                <a:solidFill>
                  <a:srgbClr val="008000"/>
                </a:solidFill>
              </a:rPr>
              <a:t>timeframeStop 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"</a:t>
            </a:r>
            <a:r>
              <a:t>${currentTimePlus5}</a:t>
            </a:r>
            <a:r>
              <a:rPr b="1">
                <a:solidFill>
                  <a:srgbClr val="008000"/>
                </a:solidFill>
              </a:rPr>
              <a:t>"</a:t>
            </a:r>
            <a:br>
              <a:rPr b="1">
                <a:solidFill>
                  <a:srgbClr val="008000"/>
                </a:solidFill>
              </a:rPr>
            </a:br>
            <a:r>
              <a:rPr b="1">
                <a:solidFill>
                  <a:srgbClr val="008000"/>
                </a:solidFill>
              </a:rPr>
              <a:t>                </a:t>
            </a:r>
            <a:r>
              <a:t>build </a:t>
            </a:r>
            <a:r>
              <a:rPr b="1">
                <a:solidFill>
                  <a:srgbClr val="008000"/>
                </a:solidFill>
              </a:rPr>
              <a:t>'Build03'</a:t>
            </a:r>
            <a:br>
              <a:rPr b="1">
                <a:solidFill>
                  <a:srgbClr val="008000"/>
                </a:solidFill>
              </a:rPr>
            </a:br>
            <a:r>
              <a:rPr b="1">
                <a:solidFill>
                  <a:srgbClr val="008000"/>
                </a:solidFill>
              </a:rPr>
              <a:t>            </a:t>
            </a:r>
            <a:r>
              <a:t>}</a:t>
            </a:r>
            <a:br/>
            <a:br/>
            <a:r>
              <a:t>    stage(</a:t>
            </a:r>
            <a:r>
              <a:rPr b="1">
                <a:solidFill>
                  <a:srgbClr val="008000"/>
                </a:solidFill>
              </a:rPr>
              <a:t>'publish metrics'</a:t>
            </a:r>
            <a:r>
              <a:t>)</a:t>
            </a:r>
            <a:br/>
            <a:r>
              <a:t>            {</a:t>
            </a:r>
            <a:br/>
            <a:r>
              <a:t>                perfSigDynatraceReports </a:t>
            </a:r>
            <a:r>
              <a:rPr b="1">
                <a:solidFill>
                  <a:srgbClr val="008000"/>
                </a:solidFill>
              </a:rPr>
              <a:t>envId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'DynatraceManagedSaasInstance'</a:t>
            </a:r>
            <a:r>
              <a:t>, </a:t>
            </a:r>
            <a:r>
              <a:rPr b="1">
                <a:solidFill>
                  <a:srgbClr val="008000"/>
                </a:solidFill>
              </a:rPr>
              <a:t>nonFunctionalFailure</a:t>
            </a:r>
            <a:r>
              <a:t>: </a:t>
            </a:r>
            <a:r>
              <a:rPr>
                <a:solidFill>
                  <a:srgbClr val="0000FF"/>
                </a:solidFill>
              </a:rPr>
              <a:t>2</a:t>
            </a:r>
            <a:r>
              <a:t>, </a:t>
            </a:r>
            <a:r>
              <a:rPr b="1">
                <a:solidFill>
                  <a:srgbClr val="008000"/>
                </a:solidFill>
              </a:rPr>
              <a:t>specFile</a:t>
            </a:r>
            <a:r>
              <a:t>: </a:t>
            </a:r>
            <a:r>
              <a:rPr b="1">
                <a:solidFill>
                  <a:srgbClr val="008000"/>
                </a:solidFill>
              </a:rPr>
              <a:t>'specfile.json'</a:t>
            </a:r>
            <a:br>
              <a:rPr b="1">
                <a:solidFill>
                  <a:srgbClr val="008000"/>
                </a:solidFill>
              </a:rPr>
            </a:br>
            <a:r>
              <a:rPr b="1">
                <a:solidFill>
                  <a:srgbClr val="008000"/>
                </a:solidFill>
              </a:rPr>
              <a:t>            </a:t>
            </a:r>
            <a:r>
              <a:t>}</a:t>
            </a:r>
            <a:br/>
            <a:r>
              <a:rPr sz="900"/>
              <a:t>}</a:t>
            </a:r>
            <a:br>
              <a:rPr sz="900"/>
            </a:br>
          </a:p>
        </p:txBody>
      </p:sp>
      <p:sp>
        <p:nvSpPr>
          <p:cNvPr id="450" name="TextBox 8"/>
          <p:cNvSpPr txBox="1"/>
          <p:nvPr/>
        </p:nvSpPr>
        <p:spPr>
          <a:xfrm>
            <a:off x="7914179" y="1861776"/>
            <a:ext cx="2615911" cy="2565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ash"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Step 1: Record Dynatrace deployment event</a:t>
            </a:r>
          </a:p>
        </p:txBody>
      </p:sp>
      <p:sp>
        <p:nvSpPr>
          <p:cNvPr id="451" name="TextBox 9"/>
          <p:cNvSpPr txBox="1"/>
          <p:nvPr/>
        </p:nvSpPr>
        <p:spPr>
          <a:xfrm>
            <a:off x="7721828" y="3499896"/>
            <a:ext cx="3237269" cy="2565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ash"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Step 2: Record and push events to the Dynatrace entity</a:t>
            </a:r>
          </a:p>
        </p:txBody>
      </p:sp>
      <p:sp>
        <p:nvSpPr>
          <p:cNvPr id="452" name="TextBox 10"/>
          <p:cNvSpPr txBox="1"/>
          <p:nvPr/>
        </p:nvSpPr>
        <p:spPr>
          <a:xfrm>
            <a:off x="7721828" y="4372859"/>
            <a:ext cx="3032196" cy="2565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ash"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Step 3: Execute the storm runner performance tests</a:t>
            </a:r>
          </a:p>
        </p:txBody>
      </p:sp>
      <p:sp>
        <p:nvSpPr>
          <p:cNvPr id="453" name="TextBox 11"/>
          <p:cNvSpPr txBox="1"/>
          <p:nvPr/>
        </p:nvSpPr>
        <p:spPr>
          <a:xfrm>
            <a:off x="7721828" y="5414021"/>
            <a:ext cx="3065620" cy="256539"/>
          </a:xfrm>
          <a:prstGeom prst="rect">
            <a:avLst/>
          </a:prstGeom>
          <a:solidFill>
            <a:srgbClr val="FFFFFF"/>
          </a:solidFill>
          <a:ln w="12700">
            <a:solidFill>
              <a:srgbClr val="514D50"/>
            </a:solidFill>
            <a:prstDash val="sysDash"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Step 4: Validate the performance signature definition</a:t>
            </a:r>
          </a:p>
        </p:txBody>
      </p:sp>
      <p:sp>
        <p:nvSpPr>
          <p:cNvPr id="454" name="Rectangle 1"/>
          <p:cNvSpPr/>
          <p:nvPr/>
        </p:nvSpPr>
        <p:spPr>
          <a:xfrm>
            <a:off x="-2" y="43933"/>
            <a:ext cx="184735" cy="3693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55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Jenkins Pipeline Definition</a:t>
            </a:r>
          </a:p>
        </p:txBody>
      </p:sp>
      <p:sp>
        <p:nvSpPr>
          <p:cNvPr id="456" name="Slide Number"/>
          <p:cNvSpPr txBox="1"/>
          <p:nvPr>
            <p:ph type="sldNum" sz="quarter" idx="4294967295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4008" y="1357732"/>
            <a:ext cx="5815456" cy="44872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459" name="TextBox 7"/>
          <p:cNvSpPr txBox="1"/>
          <p:nvPr/>
        </p:nvSpPr>
        <p:spPr>
          <a:xfrm>
            <a:off x="9275140" y="1793115"/>
            <a:ext cx="1994616" cy="2565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ash"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Step 3: Execute Storm runner job</a:t>
            </a:r>
          </a:p>
        </p:txBody>
      </p:sp>
      <p:sp>
        <p:nvSpPr>
          <p:cNvPr id="460" name="TextBox 8"/>
          <p:cNvSpPr txBox="1"/>
          <p:nvPr/>
        </p:nvSpPr>
        <p:spPr>
          <a:xfrm>
            <a:off x="8448099" y="3730418"/>
            <a:ext cx="2842719" cy="53085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ash"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Step 5: Restart application jar with pull from Dynatrace metrics for CPU usage, Memory and GC suspension time thresholds</a:t>
            </a:r>
          </a:p>
        </p:txBody>
      </p:sp>
      <p:sp>
        <p:nvSpPr>
          <p:cNvPr id="461" name="TextBox 9"/>
          <p:cNvSpPr txBox="1"/>
          <p:nvPr/>
        </p:nvSpPr>
        <p:spPr>
          <a:xfrm>
            <a:off x="9226900" y="4932922"/>
            <a:ext cx="1878567" cy="5613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ash"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Step 6: Execute the Rigor plugin for web response stats and defects capture. </a:t>
            </a:r>
          </a:p>
        </p:txBody>
      </p:sp>
      <p:sp>
        <p:nvSpPr>
          <p:cNvPr id="462" name="Rectangle 5"/>
          <p:cNvSpPr txBox="1"/>
          <p:nvPr/>
        </p:nvSpPr>
        <p:spPr>
          <a:xfrm>
            <a:off x="497056" y="1420890"/>
            <a:ext cx="5792797" cy="489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>
              <a:defRPr b="1" sz="8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 Performances signature specfile.json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 b="1"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{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 sz="6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 "spec_version": "2.0",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 "timeseries": [{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"timeseriesId": "com.dynatrace.builtin:service.responsetime",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"aggregation": "avg",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"tags": "Frontend",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"upperWarning": 5000,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"upperSevere": 10000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 },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 {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"timeseriesId": "com.dynatrace.builtin:service.responsetime",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"aggregation": "avg",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"entityIds": "SERVICE-65778F58A66834D8",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"upperWarning": 5000,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"upperSevere": 8000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 },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 {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"timeseriesId": "com.dynatrace.builtin:host.cpu.user",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"aggregation": "avg",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"upperWarning": 50,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"upperSevere": 70,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entities":{"HOST-74191786B641AE34":"demo-springbootapp-dev"}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 },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                {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"timeseriesId": "com.dynatrace.builtin:host.mem.availablepercentage",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"aggregation": "avg",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"upperWarning": 50,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"upperSevere": 70,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                        entities":{"HOST-74191786B641AE34":"demo-springbootapp-dev"}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 },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 {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"timeseriesId": "com.dynatrace.builtin:pgi.suspension",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"aggregation": "max",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"upperWarning": 1,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         "upperSevere": 7,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                        entities":{"HOST-74191786B641AE34":"demo-springbootapp-dev"}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         },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600">
                <a:latin typeface="Arial"/>
                <a:ea typeface="Arial"/>
                <a:cs typeface="Arial"/>
                <a:sym typeface="Arial"/>
              </a:defRPr>
            </a:pPr>
            <a:br/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        ]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463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Plugin Configurations, Quality Gates</a:t>
            </a:r>
          </a:p>
        </p:txBody>
      </p:sp>
      <p:sp>
        <p:nvSpPr>
          <p:cNvPr id="464" name="Slide Number"/>
          <p:cNvSpPr txBox="1"/>
          <p:nvPr>
            <p:ph type="sldNum" sz="quarter" idx="4294967295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Right Arrow 1"/>
          <p:cNvSpPr/>
          <p:nvPr/>
        </p:nvSpPr>
        <p:spPr>
          <a:xfrm rot="5400000">
            <a:off x="8964624" y="3214085"/>
            <a:ext cx="438837" cy="286720"/>
          </a:xfrm>
          <a:prstGeom prst="rightArrow">
            <a:avLst>
              <a:gd name="adj1" fmla="val 44596"/>
              <a:gd name="adj2" fmla="val 50000"/>
            </a:avLst>
          </a:prstGeom>
          <a:solidFill>
            <a:srgbClr val="AFABAB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467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0842" y="3600541"/>
            <a:ext cx="5486402" cy="209594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468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0842" y="1156960"/>
            <a:ext cx="5486402" cy="21008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rcRect l="0" t="0" r="593" b="0"/>
          <a:stretch>
            <a:fillRect/>
          </a:stretch>
        </p:blipFill>
        <p:spPr>
          <a:xfrm>
            <a:off x="287770" y="3600541"/>
            <a:ext cx="5486403" cy="209594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470" name="Picture 11" descr="Picture 11"/>
          <p:cNvPicPr>
            <a:picLocks noChangeAspect="1"/>
          </p:cNvPicPr>
          <p:nvPr/>
        </p:nvPicPr>
        <p:blipFill>
          <a:blip r:embed="rId5">
            <a:extLst/>
          </a:blip>
          <a:srcRect l="0" t="0" r="0" b="48818"/>
          <a:stretch>
            <a:fillRect/>
          </a:stretch>
        </p:blipFill>
        <p:spPr>
          <a:xfrm>
            <a:off x="287771" y="1156960"/>
            <a:ext cx="5486402" cy="21008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471" name="Right Arrow 12"/>
          <p:cNvSpPr/>
          <p:nvPr/>
        </p:nvSpPr>
        <p:spPr>
          <a:xfrm>
            <a:off x="5845211" y="2064044"/>
            <a:ext cx="524593" cy="286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FABAB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472" name="Right Arrow 14"/>
          <p:cNvSpPr/>
          <p:nvPr/>
        </p:nvSpPr>
        <p:spPr>
          <a:xfrm rot="10800000">
            <a:off x="5845211" y="4505154"/>
            <a:ext cx="524593" cy="286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FABAB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473" name="TextBox 3"/>
          <p:cNvSpPr txBox="1"/>
          <p:nvPr/>
        </p:nvSpPr>
        <p:spPr>
          <a:xfrm>
            <a:off x="1410623" y="918429"/>
            <a:ext cx="3240697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000">
                <a:solidFill>
                  <a:schemeClr val="accent1"/>
                </a:solidFill>
              </a:defRPr>
            </a:lvl1pPr>
          </a:lstStyle>
          <a:p>
            <a:pPr/>
            <a:r>
              <a:t>Dynatrace Monitoring Agent on Application Instances</a:t>
            </a:r>
          </a:p>
        </p:txBody>
      </p:sp>
      <p:sp>
        <p:nvSpPr>
          <p:cNvPr id="474" name="TextBox 18"/>
          <p:cNvSpPr txBox="1"/>
          <p:nvPr/>
        </p:nvSpPr>
        <p:spPr>
          <a:xfrm>
            <a:off x="7435830" y="918429"/>
            <a:ext cx="3496419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000">
                <a:solidFill>
                  <a:schemeClr val="accent1"/>
                </a:solidFill>
              </a:defRPr>
            </a:lvl1pPr>
          </a:lstStyle>
          <a:p>
            <a:pPr/>
            <a:r>
              <a:t>Monitored Application process – Dynatrace agent injection</a:t>
            </a:r>
          </a:p>
        </p:txBody>
      </p:sp>
      <p:sp>
        <p:nvSpPr>
          <p:cNvPr id="475" name="TextBox 19"/>
          <p:cNvSpPr txBox="1"/>
          <p:nvPr/>
        </p:nvSpPr>
        <p:spPr>
          <a:xfrm>
            <a:off x="7435830" y="5746263"/>
            <a:ext cx="3496419" cy="24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000">
                <a:solidFill>
                  <a:schemeClr val="accent1"/>
                </a:solidFill>
              </a:defRPr>
            </a:lvl1pPr>
          </a:lstStyle>
          <a:p>
            <a:pPr/>
            <a:r>
              <a:t>Web Application Real user Monitoring Configuration</a:t>
            </a:r>
          </a:p>
        </p:txBody>
      </p:sp>
      <p:sp>
        <p:nvSpPr>
          <p:cNvPr id="476" name="TextBox 20"/>
          <p:cNvSpPr txBox="1"/>
          <p:nvPr/>
        </p:nvSpPr>
        <p:spPr>
          <a:xfrm>
            <a:off x="1410623" y="5696488"/>
            <a:ext cx="3240697" cy="24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000">
                <a:solidFill>
                  <a:schemeClr val="accent1"/>
                </a:solidFill>
              </a:defRPr>
            </a:lvl1pPr>
          </a:lstStyle>
          <a:p>
            <a:pPr/>
            <a:r>
              <a:t>REST API Token for Jenkins Plugin</a:t>
            </a:r>
          </a:p>
        </p:txBody>
      </p:sp>
      <p:sp>
        <p:nvSpPr>
          <p:cNvPr id="477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Dynatrace Configuration</a:t>
            </a:r>
          </a:p>
        </p:txBody>
      </p:sp>
      <p:sp>
        <p:nvSpPr>
          <p:cNvPr id="478" name="Slide Number"/>
          <p:cNvSpPr txBox="1"/>
          <p:nvPr>
            <p:ph type="sldNum" sz="quarter" idx="4294967295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Rectangle 1"/>
          <p:cNvSpPr/>
          <p:nvPr/>
        </p:nvSpPr>
        <p:spPr>
          <a:xfrm>
            <a:off x="346227" y="1002588"/>
            <a:ext cx="11301278" cy="48920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#! /bin/sh</a:t>
            </a:r>
            <a:br/>
            <a:r>
              <a:t>    get_avail_mem(){</a:t>
            </a:r>
            <a:br/>
            <a:r>
              <a:t>    var=</a:t>
            </a:r>
            <a:r>
              <a:rPr b="1">
                <a:solidFill>
                  <a:srgbClr val="008000"/>
                </a:solidFill>
              </a:rPr>
              <a:t>"$(curl "</a:t>
            </a:r>
            <a:r>
              <a:t>https:</a:t>
            </a:r>
            <a:r>
              <a:rPr i="1">
                <a:solidFill>
                  <a:srgbClr val="808080"/>
                </a:solidFill>
              </a:rPr>
              <a:t>//xpg47881.live.dynatrace.com/api/v1/timeseries/com.dynatrace.builtin:host.mem.availablepercentage?includeData=true&amp;aggregationType=AVG&amp;startTimestamp=1570035647273&amp;endTimestamp=1570821192994" -H "accept: application/json; charset=utf-8" -H "Authorization: Api-Token CkRro_A0TuCI_AQebrXqx")"</a:t>
            </a:r>
            <a:br>
              <a:rPr i="1">
                <a:solidFill>
                  <a:srgbClr val="808080"/>
                </a:solidFill>
              </a:rPr>
            </a:br>
            <a:r>
              <a:rPr i="1">
                <a:solidFill>
                  <a:srgbClr val="808080"/>
                </a:solidFill>
              </a:rPr>
              <a:t>    </a:t>
            </a:r>
            <a:r>
              <a:t>&lt;&lt;&lt;</a:t>
            </a:r>
            <a:r>
              <a:rPr b="1">
                <a:solidFill>
                  <a:srgbClr val="008000"/>
                </a:solidFill>
              </a:rPr>
              <a:t>"$var"</a:t>
            </a:r>
            <a:br>
              <a:rPr b="1">
                <a:solidFill>
                  <a:srgbClr val="008000"/>
                </a:solidFill>
              </a:rPr>
            </a:br>
            <a:r>
              <a:rPr b="1">
                <a:solidFill>
                  <a:srgbClr val="008000"/>
                </a:solidFill>
              </a:rPr>
              <a:t>    </a:t>
            </a:r>
            <a:r>
              <a:t>echo $var</a:t>
            </a:r>
            <a:br/>
            <a:r>
              <a:t>    memperc=</a:t>
            </a:r>
            <a:r>
              <a:rPr b="1">
                <a:solidFill>
                  <a:srgbClr val="008000"/>
                </a:solidFill>
              </a:rPr>
              <a:t>`echo $var | jq ".dataResult" | jq ".dataPoints" | jq ".\"HOST-74191786B641AE34\"[0][1]"`</a:t>
            </a:r>
            <a:br>
              <a:rPr b="1">
                <a:solidFill>
                  <a:srgbClr val="008000"/>
                </a:solidFill>
              </a:rPr>
            </a:br>
            <a:r>
              <a:rPr b="1">
                <a:solidFill>
                  <a:srgbClr val="008000"/>
                </a:solidFill>
              </a:rPr>
              <a:t>    </a:t>
            </a:r>
            <a:r>
              <a:t>echo </a:t>
            </a:r>
            <a:r>
              <a:rPr b="1">
                <a:solidFill>
                  <a:srgbClr val="008000"/>
                </a:solidFill>
              </a:rPr>
              <a:t>"$memperc"</a:t>
            </a:r>
            <a:br>
              <a:rPr b="1">
                <a:solidFill>
                  <a:srgbClr val="008000"/>
                </a:solidFill>
              </a:rPr>
            </a:br>
            <a:r>
              <a:t>}</a:t>
            </a:r>
            <a:br/>
            <a:r>
              <a:t>get_gc_susp_time(){</a:t>
            </a:r>
            <a:br/>
            <a:r>
              <a:t>    var=</a:t>
            </a:r>
            <a:r>
              <a:rPr b="1">
                <a:solidFill>
                  <a:srgbClr val="008000"/>
                </a:solidFill>
              </a:rPr>
              <a:t>"$(curl "</a:t>
            </a:r>
            <a:r>
              <a:t>https:</a:t>
            </a:r>
            <a:r>
              <a:rPr i="1">
                <a:solidFill>
                  <a:srgbClr val="808080"/>
                </a:solidFill>
              </a:rPr>
              <a:t>//xpg47881.live.dynatrace.com/api/v1/timeseries/com.dynatrace.builtin:pgi.suspension?includeData=true&amp;aggregationType=AVG&amp;startTimestamp=1570035647273&amp;endTimestamp=1570821192994" -H "accept: application/json; charset=utf-8" -H "Authorization: Api-Token CkRro_A0TuCI_AQebrXqx")"</a:t>
            </a:r>
            <a:br>
              <a:rPr i="1">
                <a:solidFill>
                  <a:srgbClr val="808080"/>
                </a:solidFill>
              </a:rPr>
            </a:br>
            <a:r>
              <a:rPr i="1">
                <a:solidFill>
                  <a:srgbClr val="808080"/>
                </a:solidFill>
              </a:rPr>
              <a:t>    </a:t>
            </a:r>
            <a:r>
              <a:t>&lt;&lt;&lt;</a:t>
            </a:r>
            <a:r>
              <a:rPr b="1">
                <a:solidFill>
                  <a:srgbClr val="008000"/>
                </a:solidFill>
              </a:rPr>
              <a:t>"$var"</a:t>
            </a:r>
            <a:br>
              <a:rPr b="1">
                <a:solidFill>
                  <a:srgbClr val="008000"/>
                </a:solidFill>
              </a:rPr>
            </a:br>
            <a:r>
              <a:rPr b="1">
                <a:solidFill>
                  <a:srgbClr val="008000"/>
                </a:solidFill>
              </a:rPr>
              <a:t>    </a:t>
            </a:r>
            <a:r>
              <a:t>echo $var</a:t>
            </a:r>
            <a:br/>
            <a:r>
              <a:t>    gcsusp=</a:t>
            </a:r>
            <a:r>
              <a:rPr b="1">
                <a:solidFill>
                  <a:srgbClr val="008000"/>
                </a:solidFill>
              </a:rPr>
              <a:t>`echo $var | jq ".dataResult" | jq ".dataPoints" | jq ".\"PROCESS_GROUP_INSTANCE-260CE1BD37A81E11\"[0][1]"`</a:t>
            </a:r>
            <a:br>
              <a:rPr b="1">
                <a:solidFill>
                  <a:srgbClr val="008000"/>
                </a:solidFill>
              </a:rPr>
            </a:br>
            <a:r>
              <a:rPr b="1">
                <a:solidFill>
                  <a:srgbClr val="008000"/>
                </a:solidFill>
              </a:rPr>
              <a:t>    </a:t>
            </a:r>
            <a:r>
              <a:t>echo </a:t>
            </a:r>
            <a:r>
              <a:rPr b="1">
                <a:solidFill>
                  <a:srgbClr val="008000"/>
                </a:solidFill>
              </a:rPr>
              <a:t>"$gcsusp"</a:t>
            </a:r>
            <a:br>
              <a:rPr b="1">
                <a:solidFill>
                  <a:srgbClr val="008000"/>
                </a:solidFill>
              </a:rPr>
            </a:br>
            <a:r>
              <a:t>}   </a:t>
            </a:r>
            <a:br/>
            <a:r>
              <a:t>    run_command (){</a:t>
            </a:r>
            <a:br/>
            <a:r>
              <a:t>    echo </a:t>
            </a:r>
            <a:r>
              <a:rPr b="1">
                <a:solidFill>
                  <a:srgbClr val="008000"/>
                </a:solidFill>
              </a:rPr>
              <a:t>"runcommand: $memperc"</a:t>
            </a:r>
            <a:r>
              <a:t> </a:t>
            </a:r>
            <a:br/>
            <a:r>
              <a:t>    JAVA_OPTS=</a:t>
            </a:r>
            <a:r>
              <a:rPr b="1">
                <a:solidFill>
                  <a:srgbClr val="008000"/>
                </a:solidFill>
              </a:rPr>
              <a:t>"-Xms1G -XX:+HeapDumpOnOutOfMemoryError -XX:-OmitStackTraceInFastThrow -XX:MaxJavaStackTraceDepth=-1 -Dserver.tomcat.max-connections=10000"</a:t>
            </a:r>
            <a:br>
              <a:rPr b="1">
                <a:solidFill>
                  <a:srgbClr val="008000"/>
                </a:solidFill>
              </a:rPr>
            </a:br>
            <a:r>
              <a:rPr b="1">
                <a:solidFill>
                  <a:srgbClr val="008000"/>
                </a:solidFill>
              </a:rPr>
              <a:t>    </a:t>
            </a:r>
            <a:r>
              <a:t>echo $memperc </a:t>
            </a:r>
            <a:br/>
            <a:r>
              <a:t>    echo $membytes </a:t>
            </a:r>
            <a:br/>
            <a:r>
              <a:t>    echo $gcsusp</a:t>
            </a:r>
            <a:br/>
            <a:r>
              <a:t>    mempercint=${memperc/\.*}</a:t>
            </a:r>
            <a:br/>
            <a:r>
              <a:t>    membytesint=${memperc/\.*}</a:t>
            </a:r>
            <a:br/>
            <a:r>
              <a:t>    gcsuspint=${gcsusp/\.*}</a:t>
            </a:r>
            <a:br/>
            <a:r>
              <a:t>    </a:t>
            </a:r>
            <a:r>
              <a:rPr b="1">
                <a:solidFill>
                  <a:srgbClr val="000080"/>
                </a:solidFill>
              </a:rPr>
              <a:t>if</a:t>
            </a:r>
            <a:r>
              <a:t>  (( mempercint &gt; </a:t>
            </a:r>
            <a:r>
              <a:rPr>
                <a:solidFill>
                  <a:srgbClr val="0000FF"/>
                </a:solidFill>
              </a:rPr>
              <a:t>60 </a:t>
            </a:r>
            <a:r>
              <a:t>|| membytesint &lt;  </a:t>
            </a:r>
            <a:r>
              <a:rPr>
                <a:solidFill>
                  <a:srgbClr val="0000FF"/>
                </a:solidFill>
              </a:rPr>
              <a:t>3000000000 </a:t>
            </a:r>
            <a:r>
              <a:t>|| gcsuspint &gt; </a:t>
            </a:r>
            <a:r>
              <a:rPr>
                <a:solidFill>
                  <a:srgbClr val="0000FF"/>
                </a:solidFill>
              </a:rPr>
              <a:t>1 </a:t>
            </a:r>
            <a:r>
              <a:t>));then</a:t>
            </a:r>
            <a:br/>
            <a:r>
              <a:t>         #sudo kill -</a:t>
            </a:r>
            <a:r>
              <a:rPr>
                <a:solidFill>
                  <a:srgbClr val="0000FF"/>
                </a:solidFill>
              </a:rPr>
              <a:t>9 </a:t>
            </a:r>
            <a:r>
              <a:t>$(ps -ef | grep </a:t>
            </a:r>
            <a:r>
              <a:rPr b="1">
                <a:solidFill>
                  <a:srgbClr val="008000"/>
                </a:solidFill>
              </a:rPr>
              <a:t>"java" </a:t>
            </a:r>
            <a:r>
              <a:t>| grep </a:t>
            </a:r>
            <a:r>
              <a:rPr b="1">
                <a:solidFill>
                  <a:srgbClr val="008000"/>
                </a:solidFill>
              </a:rPr>
              <a:t>"spring-petclinic-2.1.0.jar" </a:t>
            </a:r>
            <a:r>
              <a:t>| cut -d</a:t>
            </a:r>
            <a:r>
              <a:rPr b="1">
                <a:solidFill>
                  <a:srgbClr val="008000"/>
                </a:solidFill>
              </a:rPr>
              <a:t>' ' </a:t>
            </a:r>
            <a:r>
              <a:t>-f2 | awk </a:t>
            </a:r>
            <a:r>
              <a:rPr b="1">
                <a:solidFill>
                  <a:srgbClr val="008000"/>
                </a:solidFill>
              </a:rPr>
              <a:t>'{$1=$1};1'</a:t>
            </a:r>
            <a:r>
              <a:t>)       </a:t>
            </a:r>
            <a:br/>
            <a:r>
              <a:t>    pid=$(ps -ef | grep </a:t>
            </a:r>
            <a:r>
              <a:rPr b="1">
                <a:solidFill>
                  <a:srgbClr val="008000"/>
                </a:solidFill>
              </a:rPr>
              <a:t>"java" </a:t>
            </a:r>
            <a:r>
              <a:t>| grep </a:t>
            </a:r>
            <a:r>
              <a:rPr b="1">
                <a:solidFill>
                  <a:srgbClr val="008000"/>
                </a:solidFill>
              </a:rPr>
              <a:t>"spring-petclinic" </a:t>
            </a:r>
            <a:r>
              <a:t>| cut -d</a:t>
            </a:r>
            <a:r>
              <a:rPr b="1">
                <a:solidFill>
                  <a:srgbClr val="008000"/>
                </a:solidFill>
              </a:rPr>
              <a:t>' ' </a:t>
            </a:r>
            <a:r>
              <a:t>-f2)&lt;&lt;&lt;</a:t>
            </a:r>
            <a:r>
              <a:rPr b="1">
                <a:solidFill>
                  <a:srgbClr val="008000"/>
                </a:solidFill>
              </a:rPr>
              <a:t>"$pid"</a:t>
            </a:r>
            <a:br>
              <a:rPr b="1">
                <a:solidFill>
                  <a:srgbClr val="008000"/>
                </a:solidFill>
              </a:rPr>
            </a:br>
            <a:r>
              <a:rPr b="1">
                <a:solidFill>
                  <a:srgbClr val="008000"/>
                </a:solidFill>
              </a:rPr>
              <a:t>    </a:t>
            </a:r>
            <a:r>
              <a:t>echo $pid   </a:t>
            </a:r>
            <a:br/>
            <a:r>
              <a:t>    </a:t>
            </a:r>
            <a:r>
              <a:rPr b="1">
                <a:solidFill>
                  <a:srgbClr val="000080"/>
                </a:solidFill>
              </a:rPr>
              <a:t>if </a:t>
            </a:r>
            <a:r>
              <a:t>[ -z </a:t>
            </a:r>
            <a:r>
              <a:rPr b="1">
                <a:solidFill>
                  <a:srgbClr val="008000"/>
                </a:solidFill>
              </a:rPr>
              <a:t>"$pid" </a:t>
            </a:r>
            <a:r>
              <a:t>]; then</a:t>
            </a:r>
            <a:br/>
            <a:r>
              <a:t>    pid=$(ps -ef | grep </a:t>
            </a:r>
            <a:r>
              <a:rPr b="1">
                <a:solidFill>
                  <a:srgbClr val="008000"/>
                </a:solidFill>
              </a:rPr>
              <a:t>"java" </a:t>
            </a:r>
            <a:r>
              <a:t>| grep </a:t>
            </a:r>
            <a:r>
              <a:rPr b="1">
                <a:solidFill>
                  <a:srgbClr val="008000"/>
                </a:solidFill>
              </a:rPr>
              <a:t>"spring-petclinic" </a:t>
            </a:r>
            <a:r>
              <a:t>| cut -d</a:t>
            </a:r>
            <a:r>
              <a:rPr b="1">
                <a:solidFill>
                  <a:srgbClr val="008000"/>
                </a:solidFill>
              </a:rPr>
              <a:t>' ' </a:t>
            </a:r>
            <a:r>
              <a:t>-f3)&lt;&lt;&lt;</a:t>
            </a:r>
            <a:r>
              <a:rPr b="1">
                <a:solidFill>
                  <a:srgbClr val="008000"/>
                </a:solidFill>
              </a:rPr>
              <a:t>"$pid"</a:t>
            </a:r>
            <a:br>
              <a:rPr b="1">
                <a:solidFill>
                  <a:srgbClr val="008000"/>
                </a:solidFill>
              </a:rPr>
            </a:br>
            <a:r>
              <a:rPr b="1">
                <a:solidFill>
                  <a:srgbClr val="008000"/>
                </a:solidFill>
              </a:rPr>
              <a:t>    </a:t>
            </a:r>
            <a:r>
              <a:t>echo $pid</a:t>
            </a:r>
            <a:br/>
            <a:r>
              <a:t>       </a:t>
            </a:r>
            <a:r>
              <a:rPr b="1">
                <a:solidFill>
                  <a:srgbClr val="000080"/>
                </a:solidFill>
              </a:rPr>
              <a:t>if </a:t>
            </a:r>
            <a:r>
              <a:t>[ -z </a:t>
            </a:r>
            <a:r>
              <a:rPr b="1">
                <a:solidFill>
                  <a:srgbClr val="008000"/>
                </a:solidFill>
              </a:rPr>
              <a:t>"$pid" </a:t>
            </a:r>
            <a:r>
              <a:t>]; then</a:t>
            </a:r>
            <a:br/>
            <a:r>
              <a:t>             echo </a:t>
            </a:r>
            <a:r>
              <a:rPr b="1">
                <a:solidFill>
                  <a:srgbClr val="008000"/>
                </a:solidFill>
              </a:rPr>
              <a:t>"skipping kil - no pid found.."</a:t>
            </a:r>
            <a:br>
              <a:rPr b="1">
                <a:solidFill>
                  <a:srgbClr val="008000"/>
                </a:solidFill>
              </a:rPr>
            </a:br>
            <a:r>
              <a:rPr b="1">
                <a:solidFill>
                  <a:srgbClr val="008000"/>
                </a:solidFill>
              </a:rPr>
              <a:t>    </a:t>
            </a:r>
            <a:r>
              <a:t>   </a:t>
            </a:r>
            <a:r>
              <a:rPr b="1">
                <a:solidFill>
                  <a:srgbClr val="000080"/>
                </a:solidFill>
              </a:rPr>
              <a:t>else</a:t>
            </a:r>
            <a:br>
              <a:rPr b="1">
                <a:solidFill>
                  <a:srgbClr val="000080"/>
                </a:solidFill>
              </a:rPr>
            </a:br>
            <a:r>
              <a:rPr b="1">
                <a:solidFill>
                  <a:srgbClr val="000080"/>
                </a:solidFill>
              </a:rPr>
              <a:t>    </a:t>
            </a:r>
            <a:r>
              <a:t>     kill -</a:t>
            </a:r>
            <a:r>
              <a:rPr>
                <a:solidFill>
                  <a:srgbClr val="0000FF"/>
                </a:solidFill>
              </a:rPr>
              <a:t>9 </a:t>
            </a:r>
            <a:r>
              <a:t>$pid</a:t>
            </a:r>
            <a:br/>
            <a:r>
              <a:t>       fi</a:t>
            </a:r>
            <a:br/>
            <a:r>
              <a:t>     </a:t>
            </a:r>
            <a:r>
              <a:rPr b="1">
                <a:solidFill>
                  <a:srgbClr val="000080"/>
                </a:solidFill>
              </a:rPr>
              <a:t>else</a:t>
            </a:r>
            <a:br>
              <a:rPr b="1">
                <a:solidFill>
                  <a:srgbClr val="000080"/>
                </a:solidFill>
              </a:rPr>
            </a:br>
            <a:r>
              <a:rPr b="1">
                <a:solidFill>
                  <a:srgbClr val="000080"/>
                </a:solidFill>
              </a:rPr>
              <a:t>    </a:t>
            </a:r>
            <a:r>
              <a:t>   kill -</a:t>
            </a:r>
            <a:r>
              <a:rPr>
                <a:solidFill>
                  <a:srgbClr val="0000FF"/>
                </a:solidFill>
              </a:rPr>
              <a:t>9 </a:t>
            </a:r>
            <a:r>
              <a:t>$pid</a:t>
            </a:r>
          </a:p>
        </p:txBody>
      </p:sp>
      <p:sp>
        <p:nvSpPr>
          <p:cNvPr id="481" name="TextBox 7"/>
          <p:cNvSpPr txBox="1"/>
          <p:nvPr/>
        </p:nvSpPr>
        <p:spPr>
          <a:xfrm>
            <a:off x="7949933" y="1517953"/>
            <a:ext cx="2582140" cy="2565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ash"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Pull Dynatrace metrics/data points  </a:t>
            </a:r>
          </a:p>
        </p:txBody>
      </p:sp>
      <p:sp>
        <p:nvSpPr>
          <p:cNvPr id="482" name="TextBox 8"/>
          <p:cNvSpPr txBox="1"/>
          <p:nvPr/>
        </p:nvSpPr>
        <p:spPr>
          <a:xfrm>
            <a:off x="7949934" y="3022735"/>
            <a:ext cx="1835413" cy="2565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ash"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Set JVM/boot options</a:t>
            </a:r>
          </a:p>
        </p:txBody>
      </p:sp>
      <p:sp>
        <p:nvSpPr>
          <p:cNvPr id="483" name="TextBox 9"/>
          <p:cNvSpPr txBox="1"/>
          <p:nvPr/>
        </p:nvSpPr>
        <p:spPr>
          <a:xfrm>
            <a:off x="7949933" y="3684863"/>
            <a:ext cx="1835414" cy="408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ash"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Check for Dynatrace thresholds</a:t>
            </a:r>
          </a:p>
        </p:txBody>
      </p:sp>
      <p:sp>
        <p:nvSpPr>
          <p:cNvPr id="484" name="TextBox 10"/>
          <p:cNvSpPr txBox="1"/>
          <p:nvPr/>
        </p:nvSpPr>
        <p:spPr>
          <a:xfrm>
            <a:off x="7949933" y="4613862"/>
            <a:ext cx="2918130" cy="2565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ash"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Restart petclinic jar with configuration options set</a:t>
            </a:r>
          </a:p>
        </p:txBody>
      </p:sp>
      <p:sp>
        <p:nvSpPr>
          <p:cNvPr id="485" name="Title 1"/>
          <p:cNvSpPr txBox="1"/>
          <p:nvPr>
            <p:ph type="title"/>
          </p:nvPr>
        </p:nvSpPr>
        <p:spPr>
          <a:xfrm>
            <a:off x="350978" y="203045"/>
            <a:ext cx="10515601" cy="78941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Automated Remediation</a:t>
            </a:r>
          </a:p>
        </p:txBody>
      </p:sp>
      <p:sp>
        <p:nvSpPr>
          <p:cNvPr id="486" name="Slide Number"/>
          <p:cNvSpPr txBox="1"/>
          <p:nvPr>
            <p:ph type="sldNum" sz="quarter" idx="4294967295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lide Number"/>
          <p:cNvSpPr txBox="1"/>
          <p:nvPr>
            <p:ph type="sldNum" sz="quarter" idx="4294967295"/>
          </p:nvPr>
        </p:nvSpPr>
        <p:spPr>
          <a:xfrm>
            <a:off x="8548704" y="6221731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0" name="Title 5"/>
          <p:cNvSpPr txBox="1"/>
          <p:nvPr/>
        </p:nvSpPr>
        <p:spPr>
          <a:xfrm>
            <a:off x="883919" y="1420698"/>
            <a:ext cx="10424161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Lead, Performance Engineering</a:t>
            </a:r>
            <a:br/>
            <a:r>
              <a:t>Mastercard</a:t>
            </a:r>
          </a:p>
        </p:txBody>
      </p:sp>
      <p:sp>
        <p:nvSpPr>
          <p:cNvPr id="171" name="Text Placeholder 9"/>
          <p:cNvSpPr txBox="1"/>
          <p:nvPr/>
        </p:nvSpPr>
        <p:spPr>
          <a:xfrm>
            <a:off x="5759970" y="1727463"/>
            <a:ext cx="601470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Char char="▪"/>
              <a:defRPr sz="1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https://www.linkedin.com/in/asha-somayajula</a:t>
            </a:r>
          </a:p>
        </p:txBody>
      </p:sp>
      <p:sp>
        <p:nvSpPr>
          <p:cNvPr id="172" name="TextBox 9"/>
          <p:cNvSpPr txBox="1"/>
          <p:nvPr/>
        </p:nvSpPr>
        <p:spPr>
          <a:xfrm>
            <a:off x="892300" y="1010427"/>
            <a:ext cx="4687826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ASHA SOMAYAJULA</a:t>
            </a:r>
          </a:p>
        </p:txBody>
      </p:sp>
      <p:sp>
        <p:nvSpPr>
          <p:cNvPr id="173" name="TextBox 15"/>
          <p:cNvSpPr txBox="1"/>
          <p:nvPr/>
        </p:nvSpPr>
        <p:spPr>
          <a:xfrm>
            <a:off x="905000" y="2250802"/>
            <a:ext cx="4059939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asha.somayajula@mastercard.com</a:t>
            </a:r>
          </a:p>
        </p:txBody>
      </p:sp>
      <p:pic>
        <p:nvPicPr>
          <p:cNvPr id="174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3080" y="4880995"/>
            <a:ext cx="1685927" cy="495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833" y="1407183"/>
            <a:ext cx="4787945" cy="4283572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TextBox 5"/>
          <p:cNvSpPr txBox="1"/>
          <p:nvPr/>
        </p:nvSpPr>
        <p:spPr>
          <a:xfrm>
            <a:off x="590467" y="1037851"/>
            <a:ext cx="265176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API endpoints</a:t>
            </a:r>
          </a:p>
        </p:txBody>
      </p:sp>
      <p:pic>
        <p:nvPicPr>
          <p:cNvPr id="490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6928" y="1407183"/>
            <a:ext cx="6879582" cy="4283574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TextBox 9"/>
          <p:cNvSpPr txBox="1"/>
          <p:nvPr/>
        </p:nvSpPr>
        <p:spPr>
          <a:xfrm>
            <a:off x="5312647" y="943817"/>
            <a:ext cx="2651762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Bridge Service</a:t>
            </a:r>
          </a:p>
        </p:txBody>
      </p:sp>
      <p:sp>
        <p:nvSpPr>
          <p:cNvPr id="492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Keptn Quality Gates and Evaluation</a:t>
            </a:r>
          </a:p>
        </p:txBody>
      </p:sp>
      <p:sp>
        <p:nvSpPr>
          <p:cNvPr id="493" name="Slide Number"/>
          <p:cNvSpPr txBox="1"/>
          <p:nvPr>
            <p:ph type="sldNum" sz="quarter" idx="4294967295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8743" y="312987"/>
            <a:ext cx="3393243" cy="1895151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Rectangle 6"/>
          <p:cNvSpPr/>
          <p:nvPr/>
        </p:nvSpPr>
        <p:spPr>
          <a:xfrm>
            <a:off x="373391" y="1509484"/>
            <a:ext cx="1862279" cy="3352803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497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586" y="1781367"/>
            <a:ext cx="1491733" cy="320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7222" y="4050157"/>
            <a:ext cx="1460564" cy="56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5858" y="3242049"/>
            <a:ext cx="1406130" cy="26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Picture 11" descr="Picture 11"/>
          <p:cNvPicPr>
            <a:picLocks noChangeAspect="1"/>
          </p:cNvPicPr>
          <p:nvPr/>
        </p:nvPicPr>
        <p:blipFill>
          <a:blip r:embed="rId6">
            <a:extLst/>
          </a:blip>
          <a:srcRect l="0" t="21108" r="42882" b="28516"/>
          <a:stretch>
            <a:fillRect/>
          </a:stretch>
        </p:blipFill>
        <p:spPr>
          <a:xfrm>
            <a:off x="426173" y="2471922"/>
            <a:ext cx="1696462" cy="320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Picture 12" descr="Picture 1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00111" y="2195839"/>
            <a:ext cx="581461" cy="44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Picture 15" descr="Picture 1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104443" y="1314337"/>
            <a:ext cx="1972793" cy="458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Picture 19" descr="Picture 1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963950" y="4285034"/>
            <a:ext cx="2918161" cy="1602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Picture 20" descr="Picture 20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330730" y="4331113"/>
            <a:ext cx="4505837" cy="1520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Picture 23" descr="Picture 23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628743" y="2232698"/>
            <a:ext cx="3393242" cy="2011342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Connector: Curved 29"/>
          <p:cNvSpPr/>
          <p:nvPr/>
        </p:nvSpPr>
        <p:spPr>
          <a:xfrm flipH="1" rot="16200000">
            <a:off x="6311192" y="2424682"/>
            <a:ext cx="1640003" cy="2080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07" name="Connector: Curved 31"/>
          <p:cNvSpPr/>
          <p:nvPr/>
        </p:nvSpPr>
        <p:spPr>
          <a:xfrm flipV="1">
            <a:off x="6411757" y="2572841"/>
            <a:ext cx="2216988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400" y="0"/>
                  <a:pt x="10800" y="0"/>
                  <a:pt x="10800" y="21600"/>
                </a:cubicBezTo>
                <a:cubicBezTo>
                  <a:pt x="10800" y="21600"/>
                  <a:pt x="16200" y="21600"/>
                  <a:pt x="21600" y="21600"/>
                </a:cubicBezTo>
              </a:path>
            </a:pathLst>
          </a:cu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08" name="TextBox 35"/>
          <p:cNvSpPr txBox="1"/>
          <p:nvPr/>
        </p:nvSpPr>
        <p:spPr>
          <a:xfrm>
            <a:off x="6792222" y="2236952"/>
            <a:ext cx="107257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4. Result</a:t>
            </a:r>
          </a:p>
        </p:txBody>
      </p:sp>
      <p:sp>
        <p:nvSpPr>
          <p:cNvPr id="509" name="TextBox 36"/>
          <p:cNvSpPr txBox="1"/>
          <p:nvPr/>
        </p:nvSpPr>
        <p:spPr>
          <a:xfrm>
            <a:off x="7176913" y="3820684"/>
            <a:ext cx="1072578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3. SLI File</a:t>
            </a:r>
          </a:p>
        </p:txBody>
      </p:sp>
      <p:sp>
        <p:nvSpPr>
          <p:cNvPr id="510" name="Connector: Curved 42"/>
          <p:cNvSpPr/>
          <p:nvPr/>
        </p:nvSpPr>
        <p:spPr>
          <a:xfrm rot="5400000">
            <a:off x="4282059" y="2522334"/>
            <a:ext cx="1686081" cy="1931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11" name="TextBox 43"/>
          <p:cNvSpPr txBox="1"/>
          <p:nvPr/>
        </p:nvSpPr>
        <p:spPr>
          <a:xfrm>
            <a:off x="3942889" y="3820684"/>
            <a:ext cx="1072579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2. SLO File</a:t>
            </a:r>
          </a:p>
        </p:txBody>
      </p:sp>
      <p:sp>
        <p:nvSpPr>
          <p:cNvPr id="512" name="Connector: Curved 44"/>
          <p:cNvSpPr/>
          <p:nvPr/>
        </p:nvSpPr>
        <p:spPr>
          <a:xfrm>
            <a:off x="2858023" y="2549318"/>
            <a:ext cx="2808437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13" name="TextBox 45"/>
          <p:cNvSpPr txBox="1"/>
          <p:nvPr/>
        </p:nvSpPr>
        <p:spPr>
          <a:xfrm>
            <a:off x="3080754" y="2038963"/>
            <a:ext cx="2488582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1. Call Service via the CLI</a:t>
            </a:r>
          </a:p>
        </p:txBody>
      </p:sp>
      <p:sp>
        <p:nvSpPr>
          <p:cNvPr id="514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Keptn Quality Gate Service</a:t>
            </a:r>
          </a:p>
        </p:txBody>
      </p:sp>
      <p:sp>
        <p:nvSpPr>
          <p:cNvPr id="515" name="Slide Number"/>
          <p:cNvSpPr txBox="1"/>
          <p:nvPr>
            <p:ph type="sldNum" sz="quarter" idx="4294967295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7892" y="2410068"/>
            <a:ext cx="1422402" cy="1422401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Demo</a:t>
            </a:r>
          </a:p>
        </p:txBody>
      </p:sp>
      <p:sp>
        <p:nvSpPr>
          <p:cNvPr id="519" name="Slide Number"/>
          <p:cNvSpPr txBox="1"/>
          <p:nvPr>
            <p:ph type="sldNum" sz="quarter" idx="4294967295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itle 1"/>
          <p:cNvSpPr txBox="1"/>
          <p:nvPr>
            <p:ph type="title"/>
          </p:nvPr>
        </p:nvSpPr>
        <p:spPr>
          <a:xfrm>
            <a:off x="831850" y="1709738"/>
            <a:ext cx="10515600" cy="2852739"/>
          </a:xfrm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522" name="Text Placeholder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659" y="1350001"/>
            <a:ext cx="3156843" cy="3888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8544" y="1350001"/>
            <a:ext cx="3288377" cy="3888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32799" y="1350001"/>
            <a:ext cx="3475577" cy="3888003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TextBox 7"/>
          <p:cNvSpPr txBox="1"/>
          <p:nvPr/>
        </p:nvSpPr>
        <p:spPr>
          <a:xfrm>
            <a:off x="712380" y="5415163"/>
            <a:ext cx="2658961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Run a test</a:t>
            </a:r>
          </a:p>
        </p:txBody>
      </p:sp>
      <p:sp>
        <p:nvSpPr>
          <p:cNvPr id="528" name="TextBox 8"/>
          <p:cNvSpPr txBox="1"/>
          <p:nvPr/>
        </p:nvSpPr>
        <p:spPr>
          <a:xfrm>
            <a:off x="4264266" y="5415163"/>
            <a:ext cx="2658962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Get status of a run</a:t>
            </a:r>
          </a:p>
        </p:txBody>
      </p:sp>
      <p:sp>
        <p:nvSpPr>
          <p:cNvPr id="529" name="TextBox 9"/>
          <p:cNvSpPr txBox="1"/>
          <p:nvPr/>
        </p:nvSpPr>
        <p:spPr>
          <a:xfrm>
            <a:off x="7778519" y="5415163"/>
            <a:ext cx="2658960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Run a Jenkins build</a:t>
            </a:r>
          </a:p>
        </p:txBody>
      </p:sp>
      <p:sp>
        <p:nvSpPr>
          <p:cNvPr id="530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Stormrunner-Chatbot Query</a:t>
            </a:r>
          </a:p>
        </p:txBody>
      </p:sp>
      <p:sp>
        <p:nvSpPr>
          <p:cNvPr id="531" name="Slide Number"/>
          <p:cNvSpPr txBox="1"/>
          <p:nvPr>
            <p:ph type="sldNum" sz="quarter" idx="4294967295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Content Placeholder 7" descr="Content Placehold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998" y="1690688"/>
            <a:ext cx="5129647" cy="4038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rcRect l="0" t="0" r="0" b="67495"/>
          <a:stretch>
            <a:fillRect/>
          </a:stretch>
        </p:blipFill>
        <p:spPr>
          <a:xfrm>
            <a:off x="6192982" y="1690688"/>
            <a:ext cx="5160818" cy="1966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rcRect l="0" t="53323" r="0" b="14334"/>
          <a:stretch>
            <a:fillRect/>
          </a:stretch>
        </p:blipFill>
        <p:spPr>
          <a:xfrm>
            <a:off x="6192982" y="3657598"/>
            <a:ext cx="5160818" cy="2210238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Load Test KPIs</a:t>
            </a:r>
          </a:p>
        </p:txBody>
      </p:sp>
      <p:sp>
        <p:nvSpPr>
          <p:cNvPr id="537" name="Slide Number"/>
          <p:cNvSpPr txBox="1"/>
          <p:nvPr>
            <p:ph type="sldNum" sz="quarter" idx="4294967295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0" t="4093" r="0" b="8478"/>
          <a:stretch>
            <a:fillRect/>
          </a:stretch>
        </p:blipFill>
        <p:spPr>
          <a:xfrm>
            <a:off x="451338" y="3445932"/>
            <a:ext cx="9039795" cy="253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Content Placeholder 8" descr="Content Placeholder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1338" y="1185687"/>
            <a:ext cx="10809331" cy="2260246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TextBox 10"/>
          <p:cNvSpPr txBox="1"/>
          <p:nvPr/>
        </p:nvSpPr>
        <p:spPr>
          <a:xfrm>
            <a:off x="3254380" y="3195127"/>
            <a:ext cx="3226411" cy="408939"/>
          </a:xfrm>
          <a:prstGeom prst="rect">
            <a:avLst/>
          </a:prstGeom>
          <a:solidFill>
            <a:srgbClr val="FFFFFF"/>
          </a:solidFill>
          <a:ln w="12700">
            <a:solidFill>
              <a:srgbClr val="FF0000"/>
            </a:solidFill>
            <a:prstDash val="sysDash"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Auto Remediation: Increased Heap Size after observing high Garbage Collection overhead</a:t>
            </a:r>
          </a:p>
        </p:txBody>
      </p:sp>
      <p:sp>
        <p:nvSpPr>
          <p:cNvPr id="542" name="Rounded Rectangle 11"/>
          <p:cNvSpPr/>
          <p:nvPr/>
        </p:nvSpPr>
        <p:spPr>
          <a:xfrm>
            <a:off x="3615266" y="1126067"/>
            <a:ext cx="1778002" cy="204313"/>
          </a:xfrm>
          <a:prstGeom prst="roundRect">
            <a:avLst>
              <a:gd name="adj" fmla="val 16667"/>
            </a:avLst>
          </a:prstGeom>
          <a:ln w="12700">
            <a:solidFill>
              <a:srgbClr val="FF0000"/>
            </a:solidFill>
            <a:prstDash val="sysDash"/>
            <a:miter/>
          </a:ln>
        </p:spPr>
        <p:txBody>
          <a:bodyPr lIns="45718" tIns="45718" rIns="45718" bIns="45718"/>
          <a:lstStyle/>
          <a:p>
            <a:pPr algn="ctr">
              <a:defRPr sz="6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43" name="TextBox 16"/>
          <p:cNvSpPr txBox="1"/>
          <p:nvPr/>
        </p:nvSpPr>
        <p:spPr>
          <a:xfrm>
            <a:off x="7022200" y="5024082"/>
            <a:ext cx="3243035" cy="408939"/>
          </a:xfrm>
          <a:prstGeom prst="rect">
            <a:avLst/>
          </a:prstGeom>
          <a:solidFill>
            <a:srgbClr val="FFFFFF"/>
          </a:solidFill>
          <a:ln w="12700">
            <a:solidFill>
              <a:srgbClr val="FF0000"/>
            </a:solidFill>
            <a:prstDash val="sysDash"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Build Failed: Rigor Quality gates not met, found 2 Defects</a:t>
            </a:r>
          </a:p>
        </p:txBody>
      </p:sp>
      <p:sp>
        <p:nvSpPr>
          <p:cNvPr id="544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Load Test Execution Logs</a:t>
            </a:r>
          </a:p>
        </p:txBody>
      </p:sp>
      <p:sp>
        <p:nvSpPr>
          <p:cNvPr id="545" name="Slide Number"/>
          <p:cNvSpPr txBox="1"/>
          <p:nvPr>
            <p:ph type="sldNum" sz="quarter" idx="4294967295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0" t="1400" r="0" b="0"/>
          <a:stretch>
            <a:fillRect/>
          </a:stretch>
        </p:blipFill>
        <p:spPr>
          <a:xfrm>
            <a:off x="719848" y="1037064"/>
            <a:ext cx="11173445" cy="4934135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TextBox 7"/>
          <p:cNvSpPr txBox="1"/>
          <p:nvPr/>
        </p:nvSpPr>
        <p:spPr>
          <a:xfrm>
            <a:off x="3523653" y="2824402"/>
            <a:ext cx="2769621" cy="256539"/>
          </a:xfrm>
          <a:prstGeom prst="rect">
            <a:avLst/>
          </a:prstGeom>
          <a:solidFill>
            <a:srgbClr val="FFFFFF"/>
          </a:solidFill>
          <a:ln w="12700">
            <a:solidFill>
              <a:srgbClr val="FF0000"/>
            </a:solidFill>
            <a:prstDash val="sysDash"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000"/>
            </a:lvl1pPr>
          </a:lstStyle>
          <a:p>
            <a:pPr/>
            <a:r>
              <a:t>Keptn Quality Gate Build Score and results</a:t>
            </a:r>
          </a:p>
        </p:txBody>
      </p:sp>
      <p:sp>
        <p:nvSpPr>
          <p:cNvPr id="549" name="Title 1"/>
          <p:cNvSpPr txBox="1"/>
          <p:nvPr>
            <p:ph type="title"/>
          </p:nvPr>
        </p:nvSpPr>
        <p:spPr>
          <a:xfrm>
            <a:off x="440186" y="247653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Keptn Execution Logs</a:t>
            </a:r>
          </a:p>
        </p:txBody>
      </p:sp>
      <p:sp>
        <p:nvSpPr>
          <p:cNvPr id="550" name="Slide Number"/>
          <p:cNvSpPr txBox="1"/>
          <p:nvPr>
            <p:ph type="sldNum" sz="quarter" idx="4294967295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lide Number"/>
          <p:cNvSpPr txBox="1"/>
          <p:nvPr>
            <p:ph type="sldNum" sz="quarter" idx="4294967295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3" name="Content Placeholder 11" descr="Content Placeholder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1429966"/>
            <a:ext cx="7302191" cy="3956076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Content Placeholder 6"/>
          <p:cNvSpPr txBox="1"/>
          <p:nvPr>
            <p:ph type="body" sz="quarter" idx="1"/>
          </p:nvPr>
        </p:nvSpPr>
        <p:spPr>
          <a:xfrm>
            <a:off x="8341113" y="1586082"/>
            <a:ext cx="3264797" cy="3298156"/>
          </a:xfrm>
          <a:prstGeom prst="rect">
            <a:avLst/>
          </a:prstGeom>
        </p:spPr>
        <p:txBody>
          <a:bodyPr/>
          <a:lstStyle/>
          <a:p>
            <a:pPr lvl="1" marL="0" indent="0">
              <a:lnSpc>
                <a:spcPct val="100000"/>
              </a:lnSpc>
              <a:spcBef>
                <a:spcPts val="600"/>
              </a:spcBef>
              <a:buSzTx/>
              <a:buNone/>
              <a:defRPr b="1" sz="1600">
                <a:solidFill>
                  <a:srgbClr val="002756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lvl="2" marL="403225" indent="-285750" algn="just">
              <a:lnSpc>
                <a:spcPct val="100000"/>
              </a:lnSpc>
              <a:spcBef>
                <a:spcPts val="600"/>
              </a:spcBef>
              <a:buFont typeface="Courier New"/>
              <a:buChar char="o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As the load on the system increases, the TPS increases</a:t>
            </a:r>
            <a:endParaRPr sz="2000"/>
          </a:p>
          <a:p>
            <a:pPr lvl="2" marL="403225" indent="-285750" algn="just">
              <a:lnSpc>
                <a:spcPct val="100000"/>
              </a:lnSpc>
              <a:spcBef>
                <a:spcPts val="600"/>
              </a:spcBef>
              <a:buFont typeface="Courier New"/>
              <a:buChar char="o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For each test,  Response Times are compared against the SLAs to ensure compliance</a:t>
            </a:r>
            <a:endParaRPr sz="2000"/>
          </a:p>
          <a:p>
            <a:pPr lvl="2" marL="403225" indent="-285750" algn="just">
              <a:lnSpc>
                <a:spcPct val="100000"/>
              </a:lnSpc>
              <a:spcBef>
                <a:spcPts val="600"/>
              </a:spcBef>
              <a:buFont typeface="Courier New"/>
              <a:buChar char="o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At some point, even though increase in load results in marginal increase in TPS,  the response times have breached the SLA and the test fails</a:t>
            </a:r>
            <a:endParaRPr sz="2000"/>
          </a:p>
          <a:p>
            <a:pPr lvl="2" marL="403225" indent="-285750" algn="just">
              <a:lnSpc>
                <a:spcPct val="100000"/>
              </a:lnSpc>
              <a:spcBef>
                <a:spcPts val="600"/>
              </a:spcBef>
              <a:buFont typeface="Courier New"/>
              <a:buChar char="o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That point is the the breaking point of this build</a:t>
            </a:r>
          </a:p>
        </p:txBody>
      </p:sp>
      <p:sp>
        <p:nvSpPr>
          <p:cNvPr id="555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Breakpoint Test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roup 9"/>
          <p:cNvGrpSpPr/>
          <p:nvPr/>
        </p:nvGrpSpPr>
        <p:grpSpPr>
          <a:xfrm>
            <a:off x="825217" y="1145008"/>
            <a:ext cx="5784384" cy="3904897"/>
            <a:chOff x="0" y="0"/>
            <a:chExt cx="5784382" cy="3904896"/>
          </a:xfrm>
        </p:grpSpPr>
        <p:grpSp>
          <p:nvGrpSpPr>
            <p:cNvPr id="571" name="Diagram 10"/>
            <p:cNvGrpSpPr/>
            <p:nvPr/>
          </p:nvGrpSpPr>
          <p:grpSpPr>
            <a:xfrm>
              <a:off x="-1" y="-1"/>
              <a:ext cx="2670497" cy="2298285"/>
              <a:chOff x="0" y="0"/>
              <a:chExt cx="2670495" cy="2298283"/>
            </a:xfrm>
          </p:grpSpPr>
          <p:sp>
            <p:nvSpPr>
              <p:cNvPr id="557" name="Shape"/>
              <p:cNvSpPr/>
              <p:nvPr/>
            </p:nvSpPr>
            <p:spPr>
              <a:xfrm rot="5400000">
                <a:off x="58051" y="741193"/>
                <a:ext cx="600757" cy="533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507"/>
                    </a:moveTo>
                    <a:lnTo>
                      <a:pt x="13656" y="14507"/>
                    </a:lnTo>
                    <a:lnTo>
                      <a:pt x="13656" y="7728"/>
                    </a:lnTo>
                    <a:lnTo>
                      <a:pt x="12010" y="7728"/>
                    </a:lnTo>
                    <a:lnTo>
                      <a:pt x="16805" y="0"/>
                    </a:lnTo>
                    <a:lnTo>
                      <a:pt x="21600" y="7728"/>
                    </a:lnTo>
                    <a:lnTo>
                      <a:pt x="19954" y="7728"/>
                    </a:lnTo>
                    <a:lnTo>
                      <a:pt x="19954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FC1C6"/>
              </a:solidFill>
              <a:ln w="12700" cap="flat">
                <a:solidFill>
                  <a:srgbClr val="3D4C6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grpSp>
            <p:nvGrpSpPr>
              <p:cNvPr id="560" name="Group"/>
              <p:cNvGrpSpPr/>
              <p:nvPr/>
            </p:nvGrpSpPr>
            <p:grpSpPr>
              <a:xfrm>
                <a:off x="-1" y="0"/>
                <a:ext cx="788802" cy="707892"/>
                <a:chOff x="0" y="0"/>
                <a:chExt cx="788800" cy="707891"/>
              </a:xfrm>
            </p:grpSpPr>
            <p:sp>
              <p:nvSpPr>
                <p:cNvPr id="558" name="Rounded Rectangle"/>
                <p:cNvSpPr/>
                <p:nvPr/>
              </p:nvSpPr>
              <p:spPr>
                <a:xfrm>
                  <a:off x="0" y="0"/>
                  <a:ext cx="788801" cy="707892"/>
                </a:xfrm>
                <a:prstGeom prst="roundRect">
                  <a:avLst>
                    <a:gd name="adj" fmla="val 16670"/>
                  </a:avLst>
                </a:prstGeom>
                <a:solidFill>
                  <a:srgbClr val="44546A"/>
                </a:solidFill>
                <a:ln w="12700" cap="flat">
                  <a:solidFill>
                    <a:srgbClr val="E7E6E6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8001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</a:p>
              </p:txBody>
            </p:sp>
            <p:sp>
              <p:nvSpPr>
                <p:cNvPr id="559" name="LR 50"/>
                <p:cNvSpPr/>
                <p:nvPr/>
              </p:nvSpPr>
              <p:spPr>
                <a:xfrm>
                  <a:off x="26957" y="353945"/>
                  <a:ext cx="734887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8580" tIns="68580" rIns="68580" bIns="68580" numCol="1" anchor="ctr">
                  <a:spAutoFit/>
                </a:bodyPr>
                <a:lstStyle>
                  <a:lvl1pPr algn="ctr" defTabSz="8001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pPr/>
                  <a:r>
                    <a:t>LR 50 </a:t>
                  </a:r>
                </a:p>
              </p:txBody>
            </p:sp>
          </p:grpSp>
          <p:sp>
            <p:nvSpPr>
              <p:cNvPr id="561" name="N=50"/>
              <p:cNvSpPr/>
              <p:nvPr/>
            </p:nvSpPr>
            <p:spPr>
              <a:xfrm>
                <a:off x="788798" y="353586"/>
                <a:ext cx="57369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/>
              <a:p>
                <a:pPr lvl="1" marL="57150" indent="-57150" defTabSz="444500">
                  <a:lnSpc>
                    <a:spcPct val="90000"/>
                  </a:lnSpc>
                  <a:spcBef>
                    <a:spcPts val="100"/>
                  </a:spcBef>
                  <a:buSzPct val="100000"/>
                  <a:buChar char="•"/>
                  <a:defRPr sz="1000"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N=50</a:t>
                </a:r>
              </a:p>
            </p:txBody>
          </p:sp>
          <p:sp>
            <p:nvSpPr>
              <p:cNvPr id="562" name="Shape"/>
              <p:cNvSpPr/>
              <p:nvPr/>
            </p:nvSpPr>
            <p:spPr>
              <a:xfrm rot="5400000">
                <a:off x="712049" y="1536389"/>
                <a:ext cx="600758" cy="5334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507"/>
                    </a:moveTo>
                    <a:lnTo>
                      <a:pt x="13656" y="14507"/>
                    </a:lnTo>
                    <a:lnTo>
                      <a:pt x="13656" y="7728"/>
                    </a:lnTo>
                    <a:lnTo>
                      <a:pt x="12010" y="7728"/>
                    </a:lnTo>
                    <a:lnTo>
                      <a:pt x="16805" y="0"/>
                    </a:lnTo>
                    <a:lnTo>
                      <a:pt x="21600" y="7728"/>
                    </a:lnTo>
                    <a:lnTo>
                      <a:pt x="19954" y="7728"/>
                    </a:lnTo>
                    <a:lnTo>
                      <a:pt x="19954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FC1C6"/>
              </a:solidFill>
              <a:ln w="12700" cap="flat">
                <a:solidFill>
                  <a:srgbClr val="3D4C6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grpSp>
            <p:nvGrpSpPr>
              <p:cNvPr id="565" name="Group"/>
              <p:cNvGrpSpPr/>
              <p:nvPr/>
            </p:nvGrpSpPr>
            <p:grpSpPr>
              <a:xfrm>
                <a:off x="653997" y="795195"/>
                <a:ext cx="788803" cy="707894"/>
                <a:chOff x="0" y="0"/>
                <a:chExt cx="788801" cy="707892"/>
              </a:xfrm>
            </p:grpSpPr>
            <p:sp>
              <p:nvSpPr>
                <p:cNvPr id="563" name="Rounded Rectangle"/>
                <p:cNvSpPr/>
                <p:nvPr/>
              </p:nvSpPr>
              <p:spPr>
                <a:xfrm>
                  <a:off x="0" y="0"/>
                  <a:ext cx="788802" cy="707893"/>
                </a:xfrm>
                <a:prstGeom prst="roundRect">
                  <a:avLst>
                    <a:gd name="adj" fmla="val 16670"/>
                  </a:avLst>
                </a:prstGeom>
                <a:solidFill>
                  <a:srgbClr val="44546A"/>
                </a:solidFill>
                <a:ln w="12700" cap="flat">
                  <a:solidFill>
                    <a:srgbClr val="E7E6E6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8001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</a:p>
              </p:txBody>
            </p:sp>
            <p:sp>
              <p:nvSpPr>
                <p:cNvPr id="564" name="LR 100"/>
                <p:cNvSpPr/>
                <p:nvPr/>
              </p:nvSpPr>
              <p:spPr>
                <a:xfrm>
                  <a:off x="26957" y="353945"/>
                  <a:ext cx="734888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8580" tIns="68580" rIns="68580" bIns="68580" numCol="1" anchor="ctr">
                  <a:spAutoFit/>
                </a:bodyPr>
                <a:lstStyle>
                  <a:lvl1pPr algn="ctr" defTabSz="8001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pPr/>
                  <a:r>
                    <a:t>LR 100 </a:t>
                  </a:r>
                </a:p>
              </p:txBody>
            </p:sp>
          </p:grpSp>
          <p:sp>
            <p:nvSpPr>
              <p:cNvPr id="566" name="N=100"/>
              <p:cNvSpPr/>
              <p:nvPr/>
            </p:nvSpPr>
            <p:spPr>
              <a:xfrm>
                <a:off x="1442798" y="1148783"/>
                <a:ext cx="57369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338" tIns="53338" rIns="53338" bIns="53338" numCol="1" anchor="ctr">
                <a:spAutoFit/>
              </a:bodyPr>
              <a:lstStyle/>
              <a:p>
                <a:pPr lvl="1" marL="57150" indent="-57150" defTabSz="488950">
                  <a:lnSpc>
                    <a:spcPct val="90000"/>
                  </a:lnSpc>
                  <a:spcBef>
                    <a:spcPts val="100"/>
                  </a:spcBef>
                  <a:buSzPct val="100000"/>
                  <a:buChar char="•"/>
                  <a:defRPr sz="1100"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N=100</a:t>
                </a:r>
              </a:p>
            </p:txBody>
          </p:sp>
          <p:grpSp>
            <p:nvGrpSpPr>
              <p:cNvPr id="569" name="Group"/>
              <p:cNvGrpSpPr/>
              <p:nvPr/>
            </p:nvGrpSpPr>
            <p:grpSpPr>
              <a:xfrm>
                <a:off x="1307997" y="1590391"/>
                <a:ext cx="788803" cy="707893"/>
                <a:chOff x="0" y="0"/>
                <a:chExt cx="788801" cy="707892"/>
              </a:xfrm>
            </p:grpSpPr>
            <p:sp>
              <p:nvSpPr>
                <p:cNvPr id="567" name="Rounded Rectangle"/>
                <p:cNvSpPr/>
                <p:nvPr/>
              </p:nvSpPr>
              <p:spPr>
                <a:xfrm>
                  <a:off x="0" y="0"/>
                  <a:ext cx="788802" cy="707893"/>
                </a:xfrm>
                <a:prstGeom prst="roundRect">
                  <a:avLst>
                    <a:gd name="adj" fmla="val 16670"/>
                  </a:avLst>
                </a:prstGeom>
                <a:solidFill>
                  <a:srgbClr val="44546A"/>
                </a:solidFill>
                <a:ln w="12700" cap="flat">
                  <a:solidFill>
                    <a:srgbClr val="E7E6E6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8001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</a:p>
              </p:txBody>
            </p:sp>
            <p:sp>
              <p:nvSpPr>
                <p:cNvPr id="568" name="LR 200"/>
                <p:cNvSpPr/>
                <p:nvPr/>
              </p:nvSpPr>
              <p:spPr>
                <a:xfrm>
                  <a:off x="26957" y="353945"/>
                  <a:ext cx="734888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8580" tIns="68580" rIns="68580" bIns="68580" numCol="1" anchor="ctr">
                  <a:spAutoFit/>
                </a:bodyPr>
                <a:lstStyle>
                  <a:lvl1pPr algn="ctr" defTabSz="8001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pPr/>
                  <a:r>
                    <a:t>LR 200</a:t>
                  </a:r>
                </a:p>
              </p:txBody>
            </p:sp>
          </p:grpSp>
          <p:sp>
            <p:nvSpPr>
              <p:cNvPr id="570" name="N=200"/>
              <p:cNvSpPr/>
              <p:nvPr/>
            </p:nvSpPr>
            <p:spPr>
              <a:xfrm>
                <a:off x="2096797" y="1943978"/>
                <a:ext cx="57369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338" tIns="53338" rIns="53338" bIns="53338" numCol="1" anchor="ctr">
                <a:spAutoFit/>
              </a:bodyPr>
              <a:lstStyle/>
              <a:p>
                <a:pPr lvl="1" marL="57150" indent="-57150" defTabSz="488950">
                  <a:lnSpc>
                    <a:spcPct val="90000"/>
                  </a:lnSpc>
                  <a:spcBef>
                    <a:spcPts val="100"/>
                  </a:spcBef>
                  <a:buSzPct val="100000"/>
                  <a:buChar char="•"/>
                  <a:defRPr sz="1100"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N=200</a:t>
                </a:r>
              </a:p>
            </p:txBody>
          </p:sp>
        </p:grpSp>
        <p:grpSp>
          <p:nvGrpSpPr>
            <p:cNvPr id="586" name="Diagram 11"/>
            <p:cNvGrpSpPr/>
            <p:nvPr/>
          </p:nvGrpSpPr>
          <p:grpSpPr>
            <a:xfrm>
              <a:off x="1843329" y="2327576"/>
              <a:ext cx="1962330" cy="1577321"/>
              <a:chOff x="0" y="0"/>
              <a:chExt cx="1962329" cy="1577319"/>
            </a:xfrm>
          </p:grpSpPr>
          <p:sp>
            <p:nvSpPr>
              <p:cNvPr id="572" name="Shape"/>
              <p:cNvSpPr/>
              <p:nvPr/>
            </p:nvSpPr>
            <p:spPr>
              <a:xfrm rot="5400000">
                <a:off x="39840" y="508683"/>
                <a:ext cx="412302" cy="3661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507"/>
                    </a:moveTo>
                    <a:lnTo>
                      <a:pt x="13656" y="14507"/>
                    </a:lnTo>
                    <a:lnTo>
                      <a:pt x="13656" y="7728"/>
                    </a:lnTo>
                    <a:lnTo>
                      <a:pt x="12010" y="7728"/>
                    </a:lnTo>
                    <a:lnTo>
                      <a:pt x="16805" y="0"/>
                    </a:lnTo>
                    <a:lnTo>
                      <a:pt x="21600" y="7728"/>
                    </a:lnTo>
                    <a:lnTo>
                      <a:pt x="19954" y="7728"/>
                    </a:lnTo>
                    <a:lnTo>
                      <a:pt x="19954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FC8E4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grpSp>
            <p:nvGrpSpPr>
              <p:cNvPr id="575" name="Group"/>
              <p:cNvGrpSpPr/>
              <p:nvPr/>
            </p:nvGrpSpPr>
            <p:grpSpPr>
              <a:xfrm>
                <a:off x="-1" y="-1"/>
                <a:ext cx="541359" cy="485830"/>
                <a:chOff x="0" y="0"/>
                <a:chExt cx="541357" cy="485828"/>
              </a:xfrm>
            </p:grpSpPr>
            <p:sp>
              <p:nvSpPr>
                <p:cNvPr id="573" name="Rounded Rectangle"/>
                <p:cNvSpPr/>
                <p:nvPr/>
              </p:nvSpPr>
              <p:spPr>
                <a:xfrm>
                  <a:off x="0" y="-1"/>
                  <a:ext cx="541358" cy="485830"/>
                </a:xfrm>
                <a:prstGeom prst="roundRect">
                  <a:avLst>
                    <a:gd name="adj" fmla="val 16670"/>
                  </a:avLst>
                </a:prstGeom>
                <a:solidFill>
                  <a:schemeClr val="accent2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5334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</a:p>
              </p:txBody>
            </p:sp>
            <p:sp>
              <p:nvSpPr>
                <p:cNvPr id="574" name="LR 300"/>
                <p:cNvSpPr/>
                <p:nvPr/>
              </p:nvSpPr>
              <p:spPr>
                <a:xfrm>
                  <a:off x="18501" y="242914"/>
                  <a:ext cx="504356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 defTabSz="533400">
                    <a:lnSpc>
                      <a:spcPct val="90000"/>
                    </a:lnSpc>
                    <a:spcBef>
                      <a:spcPts val="500"/>
                    </a:spcBef>
                    <a:defRPr sz="1200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pPr/>
                  <a:r>
                    <a:t>LR 300</a:t>
                  </a:r>
                </a:p>
              </p:txBody>
            </p:sp>
          </p:grpSp>
          <p:sp>
            <p:nvSpPr>
              <p:cNvPr id="576" name="N=300"/>
              <p:cNvSpPr/>
              <p:nvPr/>
            </p:nvSpPr>
            <p:spPr>
              <a:xfrm>
                <a:off x="541569" y="216704"/>
                <a:ext cx="66364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1909" tIns="41909" rIns="41909" bIns="41909" numCol="1" anchor="ctr">
                <a:spAutoFit/>
              </a:bodyPr>
              <a:lstStyle/>
              <a:p>
                <a:pPr lvl="1" marL="57150" indent="-57150" defTabSz="488950">
                  <a:lnSpc>
                    <a:spcPct val="90000"/>
                  </a:lnSpc>
                  <a:spcBef>
                    <a:spcPts val="100"/>
                  </a:spcBef>
                  <a:buSzPct val="100000"/>
                  <a:buChar char="•"/>
                  <a:defRPr sz="1100"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N=300</a:t>
                </a:r>
              </a:p>
            </p:txBody>
          </p:sp>
          <p:sp>
            <p:nvSpPr>
              <p:cNvPr id="577" name="Shape"/>
              <p:cNvSpPr/>
              <p:nvPr/>
            </p:nvSpPr>
            <p:spPr>
              <a:xfrm rot="5400000">
                <a:off x="553462" y="1054429"/>
                <a:ext cx="412303" cy="366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507"/>
                    </a:moveTo>
                    <a:lnTo>
                      <a:pt x="13656" y="14507"/>
                    </a:lnTo>
                    <a:lnTo>
                      <a:pt x="13656" y="7728"/>
                    </a:lnTo>
                    <a:lnTo>
                      <a:pt x="12010" y="7728"/>
                    </a:lnTo>
                    <a:lnTo>
                      <a:pt x="16805" y="0"/>
                    </a:lnTo>
                    <a:lnTo>
                      <a:pt x="21600" y="7728"/>
                    </a:lnTo>
                    <a:lnTo>
                      <a:pt x="19954" y="7728"/>
                    </a:lnTo>
                    <a:lnTo>
                      <a:pt x="19954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BEBE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grpSp>
            <p:nvGrpSpPr>
              <p:cNvPr id="580" name="Group"/>
              <p:cNvGrpSpPr/>
              <p:nvPr/>
            </p:nvGrpSpPr>
            <p:grpSpPr>
              <a:xfrm>
                <a:off x="513620" y="545744"/>
                <a:ext cx="541359" cy="485831"/>
                <a:chOff x="0" y="0"/>
                <a:chExt cx="541357" cy="485829"/>
              </a:xfrm>
            </p:grpSpPr>
            <p:sp>
              <p:nvSpPr>
                <p:cNvPr id="578" name="Rounded Rectangle"/>
                <p:cNvSpPr/>
                <p:nvPr/>
              </p:nvSpPr>
              <p:spPr>
                <a:xfrm>
                  <a:off x="0" y="0"/>
                  <a:ext cx="541358" cy="485830"/>
                </a:xfrm>
                <a:prstGeom prst="roundRect">
                  <a:avLst>
                    <a:gd name="adj" fmla="val 16670"/>
                  </a:avLst>
                </a:prstGeom>
                <a:solidFill>
                  <a:schemeClr val="accent3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5334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</a:p>
              </p:txBody>
            </p:sp>
            <p:sp>
              <p:nvSpPr>
                <p:cNvPr id="579" name="LR 500"/>
                <p:cNvSpPr/>
                <p:nvPr/>
              </p:nvSpPr>
              <p:spPr>
                <a:xfrm>
                  <a:off x="18501" y="242914"/>
                  <a:ext cx="504356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 defTabSz="533400">
                    <a:lnSpc>
                      <a:spcPct val="90000"/>
                    </a:lnSpc>
                    <a:spcBef>
                      <a:spcPts val="500"/>
                    </a:spcBef>
                    <a:defRPr sz="1200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pPr/>
                  <a:r>
                    <a:t>LR 500</a:t>
                  </a:r>
                </a:p>
              </p:txBody>
            </p:sp>
          </p:grpSp>
          <p:sp>
            <p:nvSpPr>
              <p:cNvPr id="581" name="N=500"/>
              <p:cNvSpPr/>
              <p:nvPr/>
            </p:nvSpPr>
            <p:spPr>
              <a:xfrm>
                <a:off x="1091522" y="810697"/>
                <a:ext cx="83335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/>
              <a:p>
                <a:pPr lvl="1" marL="57150" indent="-57150" defTabSz="444500">
                  <a:lnSpc>
                    <a:spcPct val="90000"/>
                  </a:lnSpc>
                  <a:spcBef>
                    <a:spcPts val="100"/>
                  </a:spcBef>
                  <a:buSzPct val="100000"/>
                  <a:buChar char="•"/>
                  <a:defRPr sz="1000"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N=</a:t>
                </a:r>
                <a:r>
                  <a:rPr sz="1100"/>
                  <a:t>500</a:t>
                </a:r>
              </a:p>
            </p:txBody>
          </p:sp>
          <p:grpSp>
            <p:nvGrpSpPr>
              <p:cNvPr id="584" name="Group"/>
              <p:cNvGrpSpPr/>
              <p:nvPr/>
            </p:nvGrpSpPr>
            <p:grpSpPr>
              <a:xfrm>
                <a:off x="1027242" y="1091490"/>
                <a:ext cx="541359" cy="485830"/>
                <a:chOff x="0" y="0"/>
                <a:chExt cx="541357" cy="485829"/>
              </a:xfrm>
            </p:grpSpPr>
            <p:sp>
              <p:nvSpPr>
                <p:cNvPr id="582" name="Rounded Rectangle"/>
                <p:cNvSpPr/>
                <p:nvPr/>
              </p:nvSpPr>
              <p:spPr>
                <a:xfrm>
                  <a:off x="0" y="0"/>
                  <a:ext cx="541358" cy="485830"/>
                </a:xfrm>
                <a:prstGeom prst="roundRect">
                  <a:avLst>
                    <a:gd name="adj" fmla="val 16670"/>
                  </a:avLst>
                </a:prstGeom>
                <a:solidFill>
                  <a:schemeClr val="accent4"/>
                </a:solidFill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5334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</a:p>
              </p:txBody>
            </p:sp>
            <p:sp>
              <p:nvSpPr>
                <p:cNvPr id="583" name="N"/>
                <p:cNvSpPr/>
                <p:nvPr/>
              </p:nvSpPr>
              <p:spPr>
                <a:xfrm>
                  <a:off x="18501" y="242914"/>
                  <a:ext cx="504356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 defTabSz="533400">
                    <a:lnSpc>
                      <a:spcPct val="90000"/>
                    </a:lnSpc>
                    <a:spcBef>
                      <a:spcPts val="500"/>
                    </a:spcBef>
                    <a:defRPr sz="1200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pPr/>
                  <a:r>
                    <a:t>N</a:t>
                  </a:r>
                </a:p>
              </p:txBody>
            </p:sp>
          </p:grpSp>
          <p:sp>
            <p:nvSpPr>
              <p:cNvPr id="585" name="N=n"/>
              <p:cNvSpPr/>
              <p:nvPr/>
            </p:nvSpPr>
            <p:spPr>
              <a:xfrm>
                <a:off x="1568598" y="1334158"/>
                <a:ext cx="39373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338" tIns="53338" rIns="53338" bIns="53338" numCol="1" anchor="ctr">
                <a:spAutoFit/>
              </a:bodyPr>
              <a:lstStyle/>
              <a:p>
                <a:pPr lvl="1" marL="57150" indent="-57150" defTabSz="488950">
                  <a:lnSpc>
                    <a:spcPct val="90000"/>
                  </a:lnSpc>
                  <a:spcBef>
                    <a:spcPts val="100"/>
                  </a:spcBef>
                  <a:buSzPct val="100000"/>
                  <a:buChar char="•"/>
                  <a:defRPr sz="1100"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N=n</a:t>
                </a:r>
              </a:p>
            </p:txBody>
          </p:sp>
        </p:grpSp>
        <p:sp>
          <p:nvSpPr>
            <p:cNvPr id="587" name="Not Equal 12"/>
            <p:cNvSpPr/>
            <p:nvPr/>
          </p:nvSpPr>
          <p:spPr>
            <a:xfrm>
              <a:off x="3939107" y="3238188"/>
              <a:ext cx="227097" cy="38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450"/>
                  </a:moveTo>
                  <a:lnTo>
                    <a:pt x="10136" y="4450"/>
                  </a:lnTo>
                  <a:lnTo>
                    <a:pt x="12880" y="0"/>
                  </a:lnTo>
                  <a:lnTo>
                    <a:pt x="20970" y="1738"/>
                  </a:lnTo>
                  <a:lnTo>
                    <a:pt x="19298" y="4450"/>
                  </a:lnTo>
                  <a:lnTo>
                    <a:pt x="21600" y="4450"/>
                  </a:lnTo>
                  <a:lnTo>
                    <a:pt x="21600" y="9530"/>
                  </a:lnTo>
                  <a:lnTo>
                    <a:pt x="16164" y="9530"/>
                  </a:lnTo>
                  <a:lnTo>
                    <a:pt x="14597" y="12070"/>
                  </a:lnTo>
                  <a:lnTo>
                    <a:pt x="21600" y="12070"/>
                  </a:lnTo>
                  <a:lnTo>
                    <a:pt x="21600" y="17150"/>
                  </a:lnTo>
                  <a:lnTo>
                    <a:pt x="11464" y="17150"/>
                  </a:lnTo>
                  <a:lnTo>
                    <a:pt x="8720" y="21600"/>
                  </a:lnTo>
                  <a:lnTo>
                    <a:pt x="630" y="19862"/>
                  </a:lnTo>
                  <a:lnTo>
                    <a:pt x="2302" y="17150"/>
                  </a:lnTo>
                  <a:lnTo>
                    <a:pt x="0" y="17150"/>
                  </a:lnTo>
                  <a:lnTo>
                    <a:pt x="0" y="12070"/>
                  </a:lnTo>
                  <a:lnTo>
                    <a:pt x="5436" y="12070"/>
                  </a:lnTo>
                  <a:lnTo>
                    <a:pt x="7003" y="9530"/>
                  </a:lnTo>
                  <a:lnTo>
                    <a:pt x="0" y="953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588" name="TextBox 13"/>
            <p:cNvSpPr/>
            <p:nvPr/>
          </p:nvSpPr>
          <p:spPr>
            <a:xfrm>
              <a:off x="4448394" y="3293850"/>
              <a:ext cx="13359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D9D9D9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1000">
                  <a:latin typeface="+mj-lt"/>
                  <a:ea typeface="+mj-ea"/>
                  <a:cs typeface="+mj-cs"/>
                  <a:sym typeface="Calibri"/>
                </a:defRPr>
              </a:pPr>
              <a:r>
                <a:t>Low or plateaued throughput </a:t>
              </a:r>
            </a:p>
            <a:p>
              <a:pPr>
                <a:defRPr sz="1000">
                  <a:latin typeface="+mj-lt"/>
                  <a:ea typeface="+mj-ea"/>
                  <a:cs typeface="+mj-cs"/>
                  <a:sym typeface="Calibri"/>
                </a:defRPr>
              </a:pPr>
              <a:r>
                <a:t>1/3 SLA Breakers % – </a:t>
              </a:r>
              <a:r>
                <a:rPr>
                  <a:solidFill>
                    <a:srgbClr val="FF0000"/>
                  </a:solidFill>
                </a:rPr>
                <a:t>FAILURE</a:t>
              </a:r>
            </a:p>
          </p:txBody>
        </p:sp>
      </p:grpSp>
      <p:graphicFrame>
        <p:nvGraphicFramePr>
          <p:cNvPr id="590" name="Chart 14"/>
          <p:cNvGraphicFramePr/>
          <p:nvPr/>
        </p:nvGraphicFramePr>
        <p:xfrm>
          <a:off x="6789912" y="980652"/>
          <a:ext cx="4535502" cy="238137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591" name="Chart 15"/>
          <p:cNvGraphicFramePr/>
          <p:nvPr/>
        </p:nvGraphicFramePr>
        <p:xfrm>
          <a:off x="6789915" y="3719225"/>
          <a:ext cx="4546905" cy="224628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592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Recursive Load for Breakpoint</a:t>
            </a:r>
          </a:p>
        </p:txBody>
      </p:sp>
      <p:sp>
        <p:nvSpPr>
          <p:cNvPr id="593" name="Slide Number"/>
          <p:cNvSpPr txBox="1"/>
          <p:nvPr>
            <p:ph type="sldNum" sz="quarter" idx="4294967295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Number"/>
          <p:cNvSpPr txBox="1"/>
          <p:nvPr>
            <p:ph type="sldNum" sz="quarter" idx="4294967295"/>
          </p:nvPr>
        </p:nvSpPr>
        <p:spPr>
          <a:xfrm>
            <a:off x="8548704" y="6221731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" name="Content Placeholder 2"/>
          <p:cNvSpPr txBox="1"/>
          <p:nvPr>
            <p:ph type="body" idx="1"/>
          </p:nvPr>
        </p:nvSpPr>
        <p:spPr>
          <a:xfrm>
            <a:off x="795867" y="1346200"/>
            <a:ext cx="10515601" cy="4563534"/>
          </a:xfrm>
          <a:prstGeom prst="rect">
            <a:avLst/>
          </a:prstGeom>
        </p:spPr>
        <p:txBody>
          <a:bodyPr/>
          <a:lstStyle/>
          <a:p>
            <a:pPr marL="285750" indent="-285750" defTabSz="685781">
              <a:lnSpc>
                <a:spcPct val="72000"/>
              </a:lnSpc>
              <a:buFont typeface="Helvetica"/>
              <a:buChar char="•"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Problem Statement</a:t>
            </a:r>
            <a:endParaRPr sz="2500"/>
          </a:p>
          <a:p>
            <a:pPr marL="285750" indent="-285750" defTabSz="685781">
              <a:lnSpc>
                <a:spcPct val="72000"/>
              </a:lnSpc>
              <a:buFont typeface="Helvetica"/>
              <a:buChar char="•"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Solution Drivers</a:t>
            </a:r>
            <a:endParaRPr sz="2500"/>
          </a:p>
          <a:p>
            <a:pPr marL="285750" indent="-285750" defTabSz="685781">
              <a:lnSpc>
                <a:spcPct val="72000"/>
              </a:lnSpc>
              <a:buFont typeface="Helvetica"/>
              <a:buChar char="•"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Solution and Objectives</a:t>
            </a:r>
            <a:endParaRPr sz="2500"/>
          </a:p>
          <a:p>
            <a:pPr marL="285750" indent="-285750" defTabSz="685781">
              <a:lnSpc>
                <a:spcPct val="72000"/>
              </a:lnSpc>
              <a:buFont typeface="Helvetica"/>
              <a:buChar char="•"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Pipeline Overview</a:t>
            </a:r>
            <a:endParaRPr sz="2500"/>
          </a:p>
          <a:p>
            <a:pPr lvl="1" marL="742950" indent="-285750" defTabSz="685781">
              <a:lnSpc>
                <a:spcPct val="72000"/>
              </a:lnSpc>
              <a:spcBef>
                <a:spcPts val="600"/>
              </a:spcBef>
              <a:buFont typeface="Helvetica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Architecture</a:t>
            </a:r>
            <a:endParaRPr sz="2200"/>
          </a:p>
          <a:p>
            <a:pPr lvl="1" marL="742950" indent="-285750" defTabSz="685781">
              <a:lnSpc>
                <a:spcPct val="72000"/>
              </a:lnSpc>
              <a:spcBef>
                <a:spcPts val="600"/>
              </a:spcBef>
              <a:buFont typeface="Helvetica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Components</a:t>
            </a:r>
            <a:endParaRPr sz="2200"/>
          </a:p>
          <a:p>
            <a:pPr lvl="1" marL="742950" indent="-285750" defTabSz="685781">
              <a:lnSpc>
                <a:spcPct val="72000"/>
              </a:lnSpc>
              <a:spcBef>
                <a:spcPts val="600"/>
              </a:spcBef>
              <a:buFont typeface="Helvetica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Design</a:t>
            </a:r>
            <a:endParaRPr sz="2200"/>
          </a:p>
          <a:p>
            <a:pPr marL="285750" indent="-285750" defTabSz="685781">
              <a:lnSpc>
                <a:spcPct val="72000"/>
              </a:lnSpc>
              <a:buFont typeface="Helvetica"/>
              <a:buChar char="•"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Pipeline Configuration and Definition</a:t>
            </a:r>
            <a:endParaRPr sz="2500"/>
          </a:p>
          <a:p>
            <a:pPr marL="285750" indent="-285750" defTabSz="685781">
              <a:lnSpc>
                <a:spcPct val="72000"/>
              </a:lnSpc>
              <a:buFont typeface="Helvetica"/>
              <a:buChar char="•"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Demo</a:t>
            </a:r>
            <a:endParaRPr sz="2500"/>
          </a:p>
          <a:p>
            <a:pPr marL="285750" indent="-285750" defTabSz="685781">
              <a:lnSpc>
                <a:spcPct val="72000"/>
              </a:lnSpc>
              <a:buFont typeface="Helvetica"/>
              <a:buChar char="•"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Results</a:t>
            </a:r>
            <a:endParaRPr sz="2500"/>
          </a:p>
          <a:p>
            <a:pPr marL="285750" indent="-285750" defTabSz="685781">
              <a:lnSpc>
                <a:spcPct val="72000"/>
              </a:lnSpc>
              <a:buFont typeface="Helvetica"/>
              <a:buChar char="•"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Next Steps</a:t>
            </a:r>
            <a:endParaRPr sz="2500"/>
          </a:p>
          <a:p>
            <a:pPr marL="285750" indent="-285750" defTabSz="685781">
              <a:lnSpc>
                <a:spcPct val="72000"/>
              </a:lnSpc>
              <a:buFont typeface="Helvetica"/>
              <a:buChar char="•"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Q&amp;A</a:t>
            </a:r>
          </a:p>
        </p:txBody>
      </p:sp>
      <p:sp>
        <p:nvSpPr>
          <p:cNvPr id="178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9330" y="672156"/>
            <a:ext cx="8624924" cy="5265371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TextBox 5"/>
          <p:cNvSpPr txBox="1"/>
          <p:nvPr/>
        </p:nvSpPr>
        <p:spPr>
          <a:xfrm>
            <a:off x="5021588" y="5528216"/>
            <a:ext cx="2769621" cy="256539"/>
          </a:xfrm>
          <a:prstGeom prst="rect">
            <a:avLst/>
          </a:prstGeom>
          <a:solidFill>
            <a:srgbClr val="FFFFFF"/>
          </a:solidFill>
          <a:ln w="12700">
            <a:solidFill>
              <a:srgbClr val="FF0000"/>
            </a:solidFill>
            <a:prstDash val="sysDash"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Low throughput #s and SLA breakers. </a:t>
            </a:r>
          </a:p>
        </p:txBody>
      </p:sp>
      <p:sp>
        <p:nvSpPr>
          <p:cNvPr id="597" name="Title 1"/>
          <p:cNvSpPr txBox="1"/>
          <p:nvPr>
            <p:ph type="title"/>
          </p:nvPr>
        </p:nvSpPr>
        <p:spPr>
          <a:xfrm>
            <a:off x="395583" y="169596"/>
            <a:ext cx="10515601" cy="78941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Breakpoint Execution Logs</a:t>
            </a:r>
          </a:p>
        </p:txBody>
      </p:sp>
      <p:sp>
        <p:nvSpPr>
          <p:cNvPr id="598" name="Slide Number"/>
          <p:cNvSpPr txBox="1"/>
          <p:nvPr>
            <p:ph type="sldNum" sz="quarter" idx="4294967295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1402020"/>
            <a:ext cx="9175595" cy="4442760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Rigor Quality Gate Report</a:t>
            </a:r>
          </a:p>
        </p:txBody>
      </p:sp>
      <p:sp>
        <p:nvSpPr>
          <p:cNvPr id="602" name="Slide Number"/>
          <p:cNvSpPr txBox="1"/>
          <p:nvPr>
            <p:ph type="sldNum" sz="quarter" idx="4294967295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Rectangle 4"/>
          <p:cNvSpPr txBox="1"/>
          <p:nvPr/>
        </p:nvSpPr>
        <p:spPr>
          <a:xfrm>
            <a:off x="781254" y="1182773"/>
            <a:ext cx="10844784" cy="298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Make the pipeline fully configurable</a:t>
            </a:r>
          </a:p>
          <a:p>
            <a:pPr marL="285750" indent="-285750">
              <a:spcBef>
                <a:spcPts val="6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To allow Performance Engineers to define</a:t>
            </a:r>
          </a:p>
          <a:p>
            <a:pPr lvl="2" marL="1200150" indent="-285750">
              <a:spcBef>
                <a:spcPts val="600"/>
              </a:spcBef>
              <a:buSzPct val="100000"/>
              <a:buFont typeface="Courier New"/>
              <a:buChar char="o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Quality Gate Definitions</a:t>
            </a:r>
          </a:p>
          <a:p>
            <a:pPr lvl="2" marL="1200150" indent="-285750">
              <a:spcBef>
                <a:spcPts val="600"/>
              </a:spcBef>
              <a:buSzPct val="100000"/>
              <a:buFont typeface="Courier New"/>
              <a:buChar char="o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KPIs, metrics and acceptable thresholds</a:t>
            </a:r>
          </a:p>
          <a:p>
            <a:pPr lvl="2" marL="1200150" indent="-285750">
              <a:spcBef>
                <a:spcPts val="600"/>
              </a:spcBef>
              <a:buSzPct val="100000"/>
              <a:buFont typeface="Courier New"/>
              <a:buChar char="o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Self-healing triggers and rules</a:t>
            </a:r>
          </a:p>
          <a:p>
            <a:pPr marL="285750" indent="-285750">
              <a:spcBef>
                <a:spcPts val="6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Expand pipeline integration with other build quality performance tools</a:t>
            </a:r>
            <a:endParaRPr sz="1000"/>
          </a:p>
          <a:p>
            <a:pPr marL="285750" indent="-285750">
              <a:spcBef>
                <a:spcPts val="6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Compile the collective Performance Engineering knowledge into a rules engine with self healing triggers and configuration definitions</a:t>
            </a:r>
          </a:p>
          <a:p>
            <a:pPr marL="285750" indent="-285750">
              <a:spcBef>
                <a:spcPts val="6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Enhance Results Visualization</a:t>
            </a:r>
          </a:p>
          <a:p>
            <a:pPr marL="285750" indent="-285750">
              <a:spcBef>
                <a:spcPts val="6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Automate scripting to deliver a complete package</a:t>
            </a:r>
          </a:p>
        </p:txBody>
      </p:sp>
      <p:sp>
        <p:nvSpPr>
          <p:cNvPr id="605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What’s Next?</a:t>
            </a:r>
          </a:p>
        </p:txBody>
      </p:sp>
      <p:sp>
        <p:nvSpPr>
          <p:cNvPr id="606" name="Slide Number"/>
          <p:cNvSpPr txBox="1"/>
          <p:nvPr>
            <p:ph type="sldNum" sz="quarter" idx="4294967295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Title 1"/>
          <p:cNvSpPr txBox="1"/>
          <p:nvPr>
            <p:ph type="title"/>
          </p:nvPr>
        </p:nvSpPr>
        <p:spPr>
          <a:xfrm>
            <a:off x="831850" y="1709738"/>
            <a:ext cx="10515600" cy="2852739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  <p:sp>
        <p:nvSpPr>
          <p:cNvPr id="609" name="Text Placeholder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1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8507" y="1236784"/>
            <a:ext cx="3440725" cy="3440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lide Number"/>
          <p:cNvSpPr txBox="1"/>
          <p:nvPr>
            <p:ph type="sldNum" sz="quarter" idx="4294967295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3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3816892"/>
          </a:xfrm>
          <a:prstGeom prst="rect">
            <a:avLst/>
          </a:prstGeom>
        </p:spPr>
        <p:txBody>
          <a:bodyPr/>
          <a:lstStyle/>
          <a:p>
            <a:pPr>
              <a:defRPr sz="16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Gartner's Top 10 Strategic Technology Trends for 2020</a:t>
            </a:r>
          </a:p>
          <a:p>
            <a:pPr>
              <a:defRPr sz="16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Keptn</a:t>
            </a:r>
          </a:p>
          <a:p>
            <a:pPr>
              <a:defRPr sz="16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Amazon Lex Chatbot</a:t>
            </a:r>
          </a:p>
          <a:p>
            <a:pPr>
              <a:defRPr sz="16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Microsoft Azure Bot Service</a:t>
            </a:r>
          </a:p>
          <a:p>
            <a:pPr>
              <a:defRPr sz="16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Dynatrace-Keptn How To</a:t>
            </a:r>
          </a:p>
          <a:p>
            <a:pPr>
              <a:defRPr sz="16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Dynatrace-Jenkins How To</a:t>
            </a:r>
          </a:p>
          <a:p>
            <a:pPr>
              <a:defRPr sz="16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Rigor-Jenkins How To</a:t>
            </a:r>
          </a:p>
          <a:p>
            <a:pPr>
              <a:defRPr sz="16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9" invalidUrl="" action="" tgtFrame="" tooltip="" history="1" highlightClick="0" endSnd="0"/>
              </a:rPr>
              <a:t>StormRunner-Jenkins How To</a:t>
            </a:r>
          </a:p>
        </p:txBody>
      </p:sp>
      <p:sp>
        <p:nvSpPr>
          <p:cNvPr id="614" name="Title 1"/>
          <p:cNvSpPr txBox="1"/>
          <p:nvPr>
            <p:ph type="title"/>
          </p:nvPr>
        </p:nvSpPr>
        <p:spPr>
          <a:xfrm>
            <a:off x="484792" y="492979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itle 1"/>
          <p:cNvSpPr txBox="1"/>
          <p:nvPr>
            <p:ph type="title"/>
          </p:nvPr>
        </p:nvSpPr>
        <p:spPr>
          <a:xfrm>
            <a:off x="831850" y="1709738"/>
            <a:ext cx="10515600" cy="2852739"/>
          </a:xfrm>
          <a:prstGeom prst="rect">
            <a:avLst/>
          </a:prstGeom>
        </p:spPr>
        <p:txBody>
          <a:bodyPr/>
          <a:lstStyle/>
          <a:p>
            <a:pPr/>
            <a:r>
              <a:t>APPENDIX</a:t>
            </a:r>
          </a:p>
        </p:txBody>
      </p:sp>
      <p:sp>
        <p:nvSpPr>
          <p:cNvPr id="617" name="Text Placeholder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lide Number"/>
          <p:cNvSpPr txBox="1"/>
          <p:nvPr>
            <p:ph type="sldNum" sz="quarter" idx="4294967295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0" name="Rectangle 6"/>
          <p:cNvSpPr txBox="1"/>
          <p:nvPr/>
        </p:nvSpPr>
        <p:spPr>
          <a:xfrm>
            <a:off x="97946" y="25976"/>
            <a:ext cx="4899823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400"/>
            </a:pPr>
            <a:r>
              <a:t> </a:t>
            </a:r>
            <a:r>
              <a:rPr>
                <a:latin typeface="Arial"/>
                <a:ea typeface="Arial"/>
                <a:cs typeface="Arial"/>
                <a:sym typeface="Arial"/>
              </a:rPr>
              <a:t>APPENDIX A - Dynatrace Dashboarding</a:t>
            </a:r>
          </a:p>
        </p:txBody>
      </p:sp>
      <p:pic>
        <p:nvPicPr>
          <p:cNvPr id="621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0864" y="395306"/>
            <a:ext cx="5699762" cy="229303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622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50864" y="2688333"/>
            <a:ext cx="5699760" cy="331013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623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866" y="2688333"/>
            <a:ext cx="5966999" cy="3310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866" y="358137"/>
            <a:ext cx="5966999" cy="2330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"/>
          <p:cNvSpPr txBox="1"/>
          <p:nvPr>
            <p:ph type="sldNum" sz="quarter" idx="4294967295"/>
          </p:nvPr>
        </p:nvSpPr>
        <p:spPr>
          <a:xfrm>
            <a:off x="8548704" y="6221731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1" name="Content Placeholder 2"/>
          <p:cNvSpPr txBox="1"/>
          <p:nvPr>
            <p:ph type="body" idx="1"/>
          </p:nvPr>
        </p:nvSpPr>
        <p:spPr>
          <a:xfrm>
            <a:off x="838200" y="1205316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5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Shift Left!</a:t>
            </a:r>
          </a:p>
          <a:p>
            <a:pPr lvl="1" marL="685800" indent="-228600">
              <a:lnSpc>
                <a:spcPct val="135000"/>
              </a:lnSpc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Build for Performance, Scalability and Availability from the start</a:t>
            </a:r>
          </a:p>
          <a:p>
            <a:pPr>
              <a:lnSpc>
                <a:spcPct val="135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Do More with Less</a:t>
            </a:r>
          </a:p>
          <a:p>
            <a:pPr lvl="1" marL="685800" indent="-228600">
              <a:lnSpc>
                <a:spcPct val="135000"/>
              </a:lnSpc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Operate Lean, automate everything</a:t>
            </a:r>
          </a:p>
          <a:p>
            <a:pPr lvl="1" marL="685800" indent="-228600">
              <a:lnSpc>
                <a:spcPct val="135000"/>
              </a:lnSpc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Help Performance Engineers increase Velocity, Productivity</a:t>
            </a:r>
          </a:p>
          <a:p>
            <a:pPr lvl="1" marL="685800" indent="-228600">
              <a:lnSpc>
                <a:spcPct val="135000"/>
              </a:lnSpc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Enable Product/Development Engineers</a:t>
            </a:r>
          </a:p>
          <a:p>
            <a:pPr lvl="1" marL="685800" indent="-228600">
              <a:lnSpc>
                <a:spcPct val="135000"/>
              </a:lnSpc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Enable DevOps -  Scale for continuous delivery</a:t>
            </a:r>
          </a:p>
        </p:txBody>
      </p:sp>
      <p:sp>
        <p:nvSpPr>
          <p:cNvPr id="182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Problem Statement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lide Number"/>
          <p:cNvSpPr txBox="1"/>
          <p:nvPr>
            <p:ph type="sldNum" sz="quarter" idx="4294967295"/>
          </p:nvPr>
        </p:nvSpPr>
        <p:spPr>
          <a:xfrm>
            <a:off x="8548704" y="6221731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1326994"/>
            <a:ext cx="6659882" cy="4158594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Content Placeholder 6"/>
          <p:cNvSpPr txBox="1"/>
          <p:nvPr>
            <p:ph type="body" sz="half" idx="1"/>
          </p:nvPr>
        </p:nvSpPr>
        <p:spPr>
          <a:xfrm>
            <a:off x="7612380" y="1395166"/>
            <a:ext cx="4171952" cy="4022248"/>
          </a:xfrm>
          <a:prstGeom prst="rect">
            <a:avLst/>
          </a:prstGeom>
        </p:spPr>
        <p:txBody>
          <a:bodyPr/>
          <a:lstStyle/>
          <a:p>
            <a:pPr lvl="1" marL="0" indent="0">
              <a:lnSpc>
                <a:spcPct val="81000"/>
              </a:lnSpc>
              <a:spcBef>
                <a:spcPts val="600"/>
              </a:spcBef>
              <a:buSzTx/>
              <a:buNone/>
              <a:defRPr b="1" sz="1600">
                <a:solidFill>
                  <a:srgbClr val="00275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Hyperautomation</a:t>
            </a:r>
            <a:endParaRPr sz="2400"/>
          </a:p>
          <a:p>
            <a:pPr lvl="2" marL="403225" indent="-285750" algn="just">
              <a:lnSpc>
                <a:spcPct val="81000"/>
              </a:lnSpc>
              <a:spcBef>
                <a:spcPts val="600"/>
              </a:spcBef>
              <a:buFont typeface="Courier New"/>
              <a:buChar char="o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Application of AI and Machine Learning to amplify process automation and augment humans </a:t>
            </a:r>
            <a:endParaRPr sz="2000"/>
          </a:p>
          <a:p>
            <a:pPr lvl="1" marL="0" indent="0">
              <a:spcBef>
                <a:spcPts val="600"/>
              </a:spcBef>
              <a:buSzTx/>
              <a:buNone/>
              <a:defRPr b="1" sz="1600">
                <a:solidFill>
                  <a:srgbClr val="00275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Democratization</a:t>
            </a:r>
            <a:endParaRPr sz="2400"/>
          </a:p>
          <a:p>
            <a:pPr lvl="2" marL="403225" indent="-285750" algn="just">
              <a:spcBef>
                <a:spcPts val="600"/>
              </a:spcBef>
              <a:buFont typeface="Courier New"/>
              <a:buChar char="o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Create simplified model for people to consume digital systems and tap into automated expertise beyond their training and experience </a:t>
            </a:r>
            <a:endParaRPr sz="2000"/>
          </a:p>
          <a:p>
            <a:pPr lvl="1" marL="0" indent="0">
              <a:lnSpc>
                <a:spcPct val="99000"/>
              </a:lnSpc>
              <a:spcBef>
                <a:spcPts val="600"/>
              </a:spcBef>
              <a:buSzTx/>
              <a:buNone/>
              <a:defRPr b="1" sz="1600">
                <a:solidFill>
                  <a:srgbClr val="00275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Human</a:t>
            </a:r>
            <a:r>
              <a:rPr>
                <a:solidFill>
                  <a:srgbClr val="404040"/>
                </a:solidFill>
              </a:rPr>
              <a:t> </a:t>
            </a:r>
            <a:r>
              <a:t>Augmentation</a:t>
            </a:r>
            <a:endParaRPr sz="2400"/>
          </a:p>
          <a:p>
            <a:pPr lvl="2" marL="403225" indent="-285750" algn="just">
              <a:lnSpc>
                <a:spcPct val="99000"/>
              </a:lnSpc>
              <a:spcBef>
                <a:spcPts val="600"/>
              </a:spcBef>
              <a:buFont typeface="Courier New"/>
              <a:buChar char="o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How humans are physically and cognitively augmented by these systems</a:t>
            </a:r>
            <a:endParaRPr sz="2000"/>
          </a:p>
          <a:p>
            <a:pPr lvl="1" marL="0" indent="0">
              <a:lnSpc>
                <a:spcPct val="108000"/>
              </a:lnSpc>
              <a:spcBef>
                <a:spcPts val="600"/>
              </a:spcBef>
              <a:buSzTx/>
              <a:buNone/>
              <a:defRPr b="1" sz="1600">
                <a:solidFill>
                  <a:srgbClr val="00275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Multiexperience</a:t>
            </a:r>
            <a:endParaRPr sz="2400"/>
          </a:p>
          <a:p>
            <a:pPr lvl="2" marL="403225" indent="-285750" algn="just">
              <a:lnSpc>
                <a:spcPct val="108000"/>
              </a:lnSpc>
              <a:spcBef>
                <a:spcPts val="600"/>
              </a:spcBef>
              <a:buFont typeface="Courier New"/>
              <a:buChar char="o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How people perceive, interact and control the digital world across a wide range of devices</a:t>
            </a:r>
          </a:p>
        </p:txBody>
      </p:sp>
      <p:sp>
        <p:nvSpPr>
          <p:cNvPr id="187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Solution Drivers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/>
          <p:nvPr>
            <p:ph type="sldNum" sz="quarter" idx="4294967295"/>
          </p:nvPr>
        </p:nvSpPr>
        <p:spPr>
          <a:xfrm>
            <a:off x="8548704" y="6221731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0" name="Content Placeholder 2"/>
          <p:cNvSpPr txBox="1"/>
          <p:nvPr>
            <p:ph type="body" idx="1"/>
          </p:nvPr>
        </p:nvSpPr>
        <p:spPr>
          <a:xfrm>
            <a:off x="838200" y="1360449"/>
            <a:ext cx="10792522" cy="451933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A pre-packaged smart framework capable of automating every step within the Performance Engineering lifecycle</a:t>
            </a:r>
          </a:p>
          <a:p>
            <a:pPr>
              <a:lnSpc>
                <a:spcPct val="150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Enabling Product Engineers to execute continuous Performance tests early in and throughout the SDLC</a:t>
            </a:r>
          </a:p>
          <a:p>
            <a:pPr>
              <a:lnSpc>
                <a:spcPct val="150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Customized for each application, using inputs from Performance Engineers for SLAs, Quality Gates, Metrics, Thresholds and Remediation rules</a:t>
            </a:r>
          </a:p>
          <a:p>
            <a:pPr>
              <a:lnSpc>
                <a:spcPct val="150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An AI driven, fully automated, integrated, customizable and quality gated Performance Engineering Pipeline </a:t>
            </a:r>
          </a:p>
        </p:txBody>
      </p:sp>
      <p:sp>
        <p:nvSpPr>
          <p:cNvPr id="191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Solution – Performance as a Service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Diagram 10"/>
          <p:cNvGrpSpPr/>
          <p:nvPr/>
        </p:nvGrpSpPr>
        <p:grpSpPr>
          <a:xfrm>
            <a:off x="1826709" y="1284986"/>
            <a:ext cx="8583004" cy="4221107"/>
            <a:chOff x="0" y="0"/>
            <a:chExt cx="8583003" cy="4221105"/>
          </a:xfrm>
        </p:grpSpPr>
        <p:grpSp>
          <p:nvGrpSpPr>
            <p:cNvPr id="195" name="Group"/>
            <p:cNvGrpSpPr/>
            <p:nvPr/>
          </p:nvGrpSpPr>
          <p:grpSpPr>
            <a:xfrm>
              <a:off x="1171754" y="2634402"/>
              <a:ext cx="1754699" cy="1506464"/>
              <a:chOff x="0" y="0"/>
              <a:chExt cx="1754698" cy="1506462"/>
            </a:xfrm>
          </p:grpSpPr>
          <p:sp>
            <p:nvSpPr>
              <p:cNvPr id="193" name="Shape"/>
              <p:cNvSpPr/>
              <p:nvPr/>
            </p:nvSpPr>
            <p:spPr>
              <a:xfrm>
                <a:off x="-1" y="-1"/>
                <a:ext cx="1754700" cy="15064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4636" y="0"/>
                    </a:lnTo>
                    <a:lnTo>
                      <a:pt x="16964" y="0"/>
                    </a:lnTo>
                    <a:lnTo>
                      <a:pt x="21600" y="10800"/>
                    </a:lnTo>
                    <a:lnTo>
                      <a:pt x="16964" y="21600"/>
                    </a:lnTo>
                    <a:lnTo>
                      <a:pt x="4636" y="21600"/>
                    </a:lnTo>
                    <a:close/>
                  </a:path>
                </a:pathLst>
              </a:custGeom>
              <a:solidFill>
                <a:srgbClr val="427AAD"/>
              </a:solidFill>
              <a:ln w="12700" cap="flat">
                <a:solidFill>
                  <a:srgbClr val="BFBFB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488950">
                  <a:lnSpc>
                    <a:spcPct val="90000"/>
                  </a:lnSpc>
                  <a:spcBef>
                    <a:spcPts val="700"/>
                  </a:spcBef>
                  <a:defRPr sz="11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94" name="Can execute a series of scalability test cycles to find the breaking point of a system"/>
              <p:cNvSpPr txBox="1"/>
              <p:nvPr/>
            </p:nvSpPr>
            <p:spPr>
              <a:xfrm>
                <a:off x="271762" y="404080"/>
                <a:ext cx="1211173" cy="698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488950">
                  <a:lnSpc>
                    <a:spcPct val="90000"/>
                  </a:lnSpc>
                  <a:spcBef>
                    <a:spcPts val="400"/>
                  </a:spcBef>
                  <a:defRPr sz="11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Can execute a series of scalability test cycles to find the breaking point of a system</a:t>
                </a:r>
              </a:p>
            </p:txBody>
          </p:sp>
        </p:grpSp>
        <p:sp>
          <p:nvSpPr>
            <p:cNvPr id="196" name="Shape"/>
            <p:cNvSpPr/>
            <p:nvPr/>
          </p:nvSpPr>
          <p:spPr>
            <a:xfrm>
              <a:off x="1213620" y="3308039"/>
              <a:ext cx="204685" cy="17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97" name="Shape"/>
            <p:cNvSpPr/>
            <p:nvPr/>
          </p:nvSpPr>
          <p:spPr>
            <a:xfrm>
              <a:off x="-1" y="1860497"/>
              <a:ext cx="1464367" cy="128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746" y="0"/>
                  </a:lnTo>
                  <a:lnTo>
                    <a:pt x="16854" y="0"/>
                  </a:lnTo>
                  <a:lnTo>
                    <a:pt x="21600" y="10800"/>
                  </a:lnTo>
                  <a:lnTo>
                    <a:pt x="16854" y="21600"/>
                  </a:lnTo>
                  <a:lnTo>
                    <a:pt x="4746" y="21600"/>
                  </a:lnTo>
                  <a:close/>
                </a:path>
              </a:pathLst>
            </a:cu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98" name="Shape"/>
            <p:cNvSpPr/>
            <p:nvPr/>
          </p:nvSpPr>
          <p:spPr>
            <a:xfrm>
              <a:off x="863797" y="3107952"/>
              <a:ext cx="204685" cy="17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4269287" y="881155"/>
              <a:ext cx="1754699" cy="1506464"/>
              <a:chOff x="0" y="0"/>
              <a:chExt cx="1754698" cy="1506462"/>
            </a:xfrm>
          </p:grpSpPr>
          <p:sp>
            <p:nvSpPr>
              <p:cNvPr id="199" name="Shape"/>
              <p:cNvSpPr/>
              <p:nvPr/>
            </p:nvSpPr>
            <p:spPr>
              <a:xfrm>
                <a:off x="-1" y="-1"/>
                <a:ext cx="1754700" cy="15064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4636" y="0"/>
                    </a:lnTo>
                    <a:lnTo>
                      <a:pt x="16964" y="0"/>
                    </a:lnTo>
                    <a:lnTo>
                      <a:pt x="21600" y="10800"/>
                    </a:lnTo>
                    <a:lnTo>
                      <a:pt x="16964" y="21600"/>
                    </a:lnTo>
                    <a:lnTo>
                      <a:pt x="4636" y="21600"/>
                    </a:lnTo>
                    <a:close/>
                  </a:path>
                </a:pathLst>
              </a:custGeom>
              <a:solidFill>
                <a:srgbClr val="D69F16"/>
              </a:solidFill>
              <a:ln w="12700" cap="flat">
                <a:solidFill>
                  <a:srgbClr val="BFBFB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488950">
                  <a:lnSpc>
                    <a:spcPct val="90000"/>
                  </a:lnSpc>
                  <a:spcBef>
                    <a:spcPts val="700"/>
                  </a:spcBef>
                  <a:defRPr sz="1100">
                    <a:solidFill>
                      <a:srgbClr val="3B3838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200" name="Can be used by all Developers/ Engineers to validate the build for Performance Quality standards"/>
              <p:cNvSpPr txBox="1"/>
              <p:nvPr/>
            </p:nvSpPr>
            <p:spPr>
              <a:xfrm>
                <a:off x="271762" y="335272"/>
                <a:ext cx="1211173" cy="8359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488950">
                  <a:lnSpc>
                    <a:spcPct val="90000"/>
                  </a:lnSpc>
                  <a:spcBef>
                    <a:spcPts val="400"/>
                  </a:spcBef>
                  <a:defRPr sz="1100">
                    <a:solidFill>
                      <a:srgbClr val="3B3838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Can be used by all Developers/ Engineers to validate the build for Performance Quality standards</a:t>
                </a:r>
              </a:p>
            </p:txBody>
          </p:sp>
        </p:grpSp>
        <p:sp>
          <p:nvSpPr>
            <p:cNvPr id="202" name="Shape"/>
            <p:cNvSpPr/>
            <p:nvPr/>
          </p:nvSpPr>
          <p:spPr>
            <a:xfrm>
              <a:off x="3889392" y="3099934"/>
              <a:ext cx="204685" cy="17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03" name="Shape"/>
            <p:cNvSpPr/>
            <p:nvPr/>
          </p:nvSpPr>
          <p:spPr>
            <a:xfrm>
              <a:off x="2851923" y="671231"/>
              <a:ext cx="1503900" cy="1257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517" y="0"/>
                  </a:lnTo>
                  <a:lnTo>
                    <a:pt x="17083" y="0"/>
                  </a:lnTo>
                  <a:lnTo>
                    <a:pt x="21600" y="10800"/>
                  </a:lnTo>
                  <a:lnTo>
                    <a:pt x="17083" y="21600"/>
                  </a:lnTo>
                  <a:lnTo>
                    <a:pt x="4517" y="21600"/>
                  </a:lnTo>
                  <a:close/>
                </a:path>
              </a:pathLst>
            </a:cu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04" name="Shape"/>
            <p:cNvSpPr/>
            <p:nvPr/>
          </p:nvSpPr>
          <p:spPr>
            <a:xfrm>
              <a:off x="4233633" y="3301623"/>
              <a:ext cx="204685" cy="17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grpSp>
          <p:nvGrpSpPr>
            <p:cNvPr id="207" name="Group"/>
            <p:cNvGrpSpPr/>
            <p:nvPr/>
          </p:nvGrpSpPr>
          <p:grpSpPr>
            <a:xfrm>
              <a:off x="1171754" y="968754"/>
              <a:ext cx="1754699" cy="1506464"/>
              <a:chOff x="0" y="0"/>
              <a:chExt cx="1754698" cy="1506462"/>
            </a:xfrm>
          </p:grpSpPr>
          <p:sp>
            <p:nvSpPr>
              <p:cNvPr id="205" name="Shape"/>
              <p:cNvSpPr/>
              <p:nvPr/>
            </p:nvSpPr>
            <p:spPr>
              <a:xfrm>
                <a:off x="-1" y="-1"/>
                <a:ext cx="1754700" cy="15064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4636" y="0"/>
                    </a:lnTo>
                    <a:lnTo>
                      <a:pt x="16964" y="0"/>
                    </a:lnTo>
                    <a:lnTo>
                      <a:pt x="21600" y="10800"/>
                    </a:lnTo>
                    <a:lnTo>
                      <a:pt x="16964" y="21600"/>
                    </a:lnTo>
                    <a:lnTo>
                      <a:pt x="4636" y="21600"/>
                    </a:lnTo>
                    <a:close/>
                  </a:path>
                </a:pathLst>
              </a:custGeom>
              <a:solidFill>
                <a:srgbClr val="427AAD"/>
              </a:solidFill>
              <a:ln w="12700" cap="flat">
                <a:solidFill>
                  <a:srgbClr val="A6A6A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488950">
                  <a:lnSpc>
                    <a:spcPct val="90000"/>
                  </a:lnSpc>
                  <a:spcBef>
                    <a:spcPts val="700"/>
                  </a:spcBef>
                  <a:defRPr sz="11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206" name="Can execute a series of test, analyze, tune and retest cycles"/>
              <p:cNvSpPr txBox="1"/>
              <p:nvPr/>
            </p:nvSpPr>
            <p:spPr>
              <a:xfrm>
                <a:off x="271762" y="472889"/>
                <a:ext cx="1211173" cy="5606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488950">
                  <a:lnSpc>
                    <a:spcPct val="90000"/>
                  </a:lnSpc>
                  <a:spcBef>
                    <a:spcPts val="400"/>
                  </a:spcBef>
                  <a:defRPr sz="11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Can execute a series of test, analyze, tune and retest cycles</a:t>
                </a:r>
              </a:p>
            </p:txBody>
          </p:sp>
        </p:grpSp>
        <p:sp>
          <p:nvSpPr>
            <p:cNvPr id="208" name="Shape"/>
            <p:cNvSpPr/>
            <p:nvPr/>
          </p:nvSpPr>
          <p:spPr>
            <a:xfrm>
              <a:off x="1217281" y="1651613"/>
              <a:ext cx="204685" cy="17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09" name="Shape"/>
            <p:cNvSpPr/>
            <p:nvPr/>
          </p:nvSpPr>
          <p:spPr>
            <a:xfrm>
              <a:off x="5609189" y="170025"/>
              <a:ext cx="1521499" cy="1180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189" y="0"/>
                  </a:lnTo>
                  <a:lnTo>
                    <a:pt x="17411" y="0"/>
                  </a:lnTo>
                  <a:lnTo>
                    <a:pt x="21600" y="10800"/>
                  </a:lnTo>
                  <a:lnTo>
                    <a:pt x="17411" y="21600"/>
                  </a:lnTo>
                  <a:lnTo>
                    <a:pt x="4189" y="2160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10" name="Shape"/>
            <p:cNvSpPr/>
            <p:nvPr/>
          </p:nvSpPr>
          <p:spPr>
            <a:xfrm>
              <a:off x="2731069" y="798743"/>
              <a:ext cx="204685" cy="17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grpSp>
          <p:nvGrpSpPr>
            <p:cNvPr id="213" name="Group"/>
            <p:cNvGrpSpPr/>
            <p:nvPr/>
          </p:nvGrpSpPr>
          <p:grpSpPr>
            <a:xfrm>
              <a:off x="2777850" y="1791178"/>
              <a:ext cx="1754699" cy="1506464"/>
              <a:chOff x="0" y="0"/>
              <a:chExt cx="1754698" cy="1506462"/>
            </a:xfrm>
          </p:grpSpPr>
          <p:sp>
            <p:nvSpPr>
              <p:cNvPr id="211" name="Shape"/>
              <p:cNvSpPr/>
              <p:nvPr/>
            </p:nvSpPr>
            <p:spPr>
              <a:xfrm>
                <a:off x="-1" y="-1"/>
                <a:ext cx="1754700" cy="15064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4636" y="0"/>
                    </a:lnTo>
                    <a:lnTo>
                      <a:pt x="16964" y="0"/>
                    </a:lnTo>
                    <a:lnTo>
                      <a:pt x="21600" y="10800"/>
                    </a:lnTo>
                    <a:lnTo>
                      <a:pt x="16964" y="21600"/>
                    </a:lnTo>
                    <a:lnTo>
                      <a:pt x="4636" y="21600"/>
                    </a:lnTo>
                    <a:close/>
                  </a:path>
                </a:pathLst>
              </a:custGeom>
              <a:solidFill>
                <a:srgbClr val="60953D"/>
              </a:solidFill>
              <a:ln w="12700" cap="flat">
                <a:solidFill>
                  <a:srgbClr val="BFBFB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488950">
                  <a:lnSpc>
                    <a:spcPct val="90000"/>
                  </a:lnSpc>
                  <a:spcBef>
                    <a:spcPts val="700"/>
                  </a:spcBef>
                  <a:defRPr sz="11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212" name="Can self-heal environment configurations based on rules defined by Performance Engineers"/>
              <p:cNvSpPr txBox="1"/>
              <p:nvPr/>
            </p:nvSpPr>
            <p:spPr>
              <a:xfrm>
                <a:off x="271763" y="266463"/>
                <a:ext cx="1211173" cy="9735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488950">
                  <a:lnSpc>
                    <a:spcPct val="90000"/>
                  </a:lnSpc>
                  <a:spcBef>
                    <a:spcPts val="400"/>
                  </a:spcBef>
                  <a:defRPr sz="11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Can self-heal environment configurations based on rules defined by Performance Engineers</a:t>
                </a:r>
              </a:p>
            </p:txBody>
          </p:sp>
        </p:grpSp>
        <p:sp>
          <p:nvSpPr>
            <p:cNvPr id="214" name="Shape"/>
            <p:cNvSpPr/>
            <p:nvPr/>
          </p:nvSpPr>
          <p:spPr>
            <a:xfrm>
              <a:off x="5465321" y="904247"/>
              <a:ext cx="204685" cy="17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15" name="Shape"/>
            <p:cNvSpPr/>
            <p:nvPr/>
          </p:nvSpPr>
          <p:spPr>
            <a:xfrm>
              <a:off x="6828305" y="0"/>
              <a:ext cx="1754698" cy="1506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36" y="0"/>
                  </a:lnTo>
                  <a:lnTo>
                    <a:pt x="16964" y="0"/>
                  </a:lnTo>
                  <a:lnTo>
                    <a:pt x="21600" y="10800"/>
                  </a:lnTo>
                  <a:lnTo>
                    <a:pt x="16964" y="21600"/>
                  </a:lnTo>
                  <a:lnTo>
                    <a:pt x="4636" y="21600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16" name="Shape"/>
            <p:cNvSpPr/>
            <p:nvPr/>
          </p:nvSpPr>
          <p:spPr>
            <a:xfrm>
              <a:off x="6043222" y="1839672"/>
              <a:ext cx="204685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grpSp>
          <p:nvGrpSpPr>
            <p:cNvPr id="219" name="Group"/>
            <p:cNvGrpSpPr/>
            <p:nvPr/>
          </p:nvGrpSpPr>
          <p:grpSpPr>
            <a:xfrm>
              <a:off x="5736358" y="1745136"/>
              <a:ext cx="1754698" cy="1506464"/>
              <a:chOff x="0" y="0"/>
              <a:chExt cx="1754697" cy="1506462"/>
            </a:xfrm>
          </p:grpSpPr>
          <p:sp>
            <p:nvSpPr>
              <p:cNvPr id="217" name="Shape"/>
              <p:cNvSpPr/>
              <p:nvPr/>
            </p:nvSpPr>
            <p:spPr>
              <a:xfrm>
                <a:off x="-1" y="-1"/>
                <a:ext cx="1754699" cy="15064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4636" y="0"/>
                    </a:lnTo>
                    <a:lnTo>
                      <a:pt x="16964" y="0"/>
                    </a:lnTo>
                    <a:lnTo>
                      <a:pt x="21600" y="10800"/>
                    </a:lnTo>
                    <a:lnTo>
                      <a:pt x="16964" y="21600"/>
                    </a:lnTo>
                    <a:lnTo>
                      <a:pt x="4636" y="21600"/>
                    </a:lnTo>
                    <a:close/>
                  </a:path>
                </a:pathLst>
              </a:custGeom>
              <a:solidFill>
                <a:srgbClr val="808080"/>
              </a:solidFill>
              <a:ln w="12700" cap="flat">
                <a:solidFill>
                  <a:srgbClr val="BFBFB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4889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218" name="Can be triggered with the click of a button on your mobile phone"/>
              <p:cNvSpPr txBox="1"/>
              <p:nvPr/>
            </p:nvSpPr>
            <p:spPr>
              <a:xfrm>
                <a:off x="271762" y="472889"/>
                <a:ext cx="1211172" cy="5606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488950">
                  <a:lnSpc>
                    <a:spcPct val="90000"/>
                  </a:lnSpc>
                  <a:spcBef>
                    <a:spcPts val="400"/>
                  </a:spcBef>
                  <a:defRPr sz="11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Can be triggered with the click of a button on your mobile phone</a:t>
                </a:r>
              </a:p>
            </p:txBody>
          </p:sp>
        </p:grpSp>
        <p:sp>
          <p:nvSpPr>
            <p:cNvPr id="220" name="Shape"/>
            <p:cNvSpPr/>
            <p:nvPr/>
          </p:nvSpPr>
          <p:spPr>
            <a:xfrm>
              <a:off x="6926259" y="3032942"/>
              <a:ext cx="204685" cy="17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21" name="Shape"/>
            <p:cNvSpPr/>
            <p:nvPr/>
          </p:nvSpPr>
          <p:spPr>
            <a:xfrm>
              <a:off x="6959069" y="2988746"/>
              <a:ext cx="1440818" cy="1232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19" y="0"/>
                  </a:lnTo>
                  <a:lnTo>
                    <a:pt x="16981" y="0"/>
                  </a:lnTo>
                  <a:lnTo>
                    <a:pt x="21600" y="10800"/>
                  </a:lnTo>
                  <a:lnTo>
                    <a:pt x="16981" y="21600"/>
                  </a:lnTo>
                  <a:lnTo>
                    <a:pt x="4619" y="2160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22" name="Shape"/>
            <p:cNvSpPr/>
            <p:nvPr/>
          </p:nvSpPr>
          <p:spPr>
            <a:xfrm>
              <a:off x="7560672" y="1021283"/>
              <a:ext cx="204685" cy="17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</p:grpSp>
      <p:sp>
        <p:nvSpPr>
          <p:cNvPr id="224" name="TextBox 11"/>
          <p:cNvSpPr txBox="1"/>
          <p:nvPr/>
        </p:nvSpPr>
        <p:spPr>
          <a:xfrm rot="17738091">
            <a:off x="1224312" y="3412643"/>
            <a:ext cx="1400011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200">
                <a:solidFill>
                  <a:srgbClr val="427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Hyperautomation</a:t>
            </a:r>
          </a:p>
        </p:txBody>
      </p:sp>
      <p:sp>
        <p:nvSpPr>
          <p:cNvPr id="225" name="TextBox 12"/>
          <p:cNvSpPr txBox="1"/>
          <p:nvPr/>
        </p:nvSpPr>
        <p:spPr>
          <a:xfrm rot="3766866">
            <a:off x="8064132" y="1579516"/>
            <a:ext cx="1400011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200">
                <a:solidFill>
                  <a:srgbClr val="D69F1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Democratization</a:t>
            </a:r>
          </a:p>
        </p:txBody>
      </p:sp>
      <p:sp>
        <p:nvSpPr>
          <p:cNvPr id="226" name="TextBox 13"/>
          <p:cNvSpPr txBox="1"/>
          <p:nvPr/>
        </p:nvSpPr>
        <p:spPr>
          <a:xfrm>
            <a:off x="8804189" y="5257063"/>
            <a:ext cx="1400011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Multi-experience</a:t>
            </a:r>
          </a:p>
        </p:txBody>
      </p:sp>
      <p:sp>
        <p:nvSpPr>
          <p:cNvPr id="227" name="TextBox 14"/>
          <p:cNvSpPr txBox="1"/>
          <p:nvPr/>
        </p:nvSpPr>
        <p:spPr>
          <a:xfrm>
            <a:off x="4688740" y="1583563"/>
            <a:ext cx="1400011" cy="442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200">
                <a:solidFill>
                  <a:srgbClr val="60953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Human Augmentation</a:t>
            </a:r>
          </a:p>
        </p:txBody>
      </p:sp>
      <p:sp>
        <p:nvSpPr>
          <p:cNvPr id="228" name="Hexagon 16"/>
          <p:cNvSpPr/>
          <p:nvPr/>
        </p:nvSpPr>
        <p:spPr>
          <a:xfrm>
            <a:off x="5789471" y="3112870"/>
            <a:ext cx="204685" cy="176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55" y="0"/>
                </a:lnTo>
                <a:lnTo>
                  <a:pt x="16945" y="0"/>
                </a:lnTo>
                <a:lnTo>
                  <a:pt x="21600" y="10800"/>
                </a:lnTo>
                <a:lnTo>
                  <a:pt x="16945" y="21600"/>
                </a:lnTo>
                <a:lnTo>
                  <a:pt x="4655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29" name="TextBox 17"/>
          <p:cNvSpPr txBox="1"/>
          <p:nvPr/>
        </p:nvSpPr>
        <p:spPr>
          <a:xfrm>
            <a:off x="3109996" y="2901706"/>
            <a:ext cx="68360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30" name="TextBox 18"/>
          <p:cNvSpPr txBox="1"/>
          <p:nvPr/>
        </p:nvSpPr>
        <p:spPr>
          <a:xfrm>
            <a:off x="3109996" y="4555724"/>
            <a:ext cx="68360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31" name="TextBox 19"/>
          <p:cNvSpPr txBox="1"/>
          <p:nvPr/>
        </p:nvSpPr>
        <p:spPr>
          <a:xfrm>
            <a:off x="5857635" y="3085058"/>
            <a:ext cx="68360" cy="226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32" name="TextBox 20"/>
          <p:cNvSpPr txBox="1"/>
          <p:nvPr/>
        </p:nvSpPr>
        <p:spPr>
          <a:xfrm>
            <a:off x="7362814" y="2156074"/>
            <a:ext cx="68360" cy="226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33" name="TextBox 21"/>
          <p:cNvSpPr txBox="1"/>
          <p:nvPr/>
        </p:nvSpPr>
        <p:spPr>
          <a:xfrm>
            <a:off x="8804188" y="4288509"/>
            <a:ext cx="134292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34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Solution Objectives</a:t>
            </a:r>
          </a:p>
        </p:txBody>
      </p:sp>
      <p:sp>
        <p:nvSpPr>
          <p:cNvPr id="235" name="Slide Number"/>
          <p:cNvSpPr txBox="1"/>
          <p:nvPr>
            <p:ph type="sldNum" sz="quarter" idx="4294967295"/>
          </p:nvPr>
        </p:nvSpPr>
        <p:spPr>
          <a:xfrm>
            <a:off x="8548704" y="6221731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 4"/>
          <p:cNvSpPr txBox="1"/>
          <p:nvPr/>
        </p:nvSpPr>
        <p:spPr>
          <a:xfrm>
            <a:off x="567325" y="1140158"/>
            <a:ext cx="9695020" cy="435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Pipeline Components</a:t>
            </a:r>
          </a:p>
          <a:p>
            <a:pPr lvl="1" marL="742950" indent="-285750">
              <a:spcBef>
                <a:spcPts val="6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 A sample Springboot Pet Clinic application</a:t>
            </a:r>
          </a:p>
          <a:p>
            <a:pPr lvl="1" marL="800100" indent="-342900">
              <a:spcBef>
                <a:spcPts val="6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Release Jenkins build pipeline integrated with</a:t>
            </a:r>
          </a:p>
          <a:p>
            <a:pPr lvl="2" marL="1257300" indent="-342900">
              <a:spcBef>
                <a:spcPts val="6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Storm runner performance tests</a:t>
            </a:r>
          </a:p>
          <a:p>
            <a:pPr lvl="2" marL="1257300" indent="-342900">
              <a:spcBef>
                <a:spcPts val="6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Rigor Web Page Quality Gates</a:t>
            </a:r>
          </a:p>
          <a:p>
            <a:pPr lvl="2" marL="1257300" indent="-342900">
              <a:spcBef>
                <a:spcPts val="6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Dynatrace KPIs</a:t>
            </a:r>
          </a:p>
          <a:p>
            <a:pPr lvl="2" marL="1257300" indent="-342900">
              <a:spcBef>
                <a:spcPts val="6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Keptn – as an alternate Quality Gate management solution </a:t>
            </a:r>
          </a:p>
          <a:p>
            <a:pPr lvl="2" marL="1257300" indent="-342900">
              <a:spcBef>
                <a:spcPts val="6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Auto Remediation via shell scripts</a:t>
            </a:r>
          </a:p>
          <a:p>
            <a:pPr marL="285750" indent="-285750">
              <a:spcBef>
                <a:spcPts val="6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Features</a:t>
            </a:r>
          </a:p>
          <a:p>
            <a:pPr lvl="1" marL="742950" indent="-285750">
              <a:spcBef>
                <a:spcPts val="6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AI Chatbot Invocation </a:t>
            </a:r>
          </a:p>
          <a:p>
            <a:pPr lvl="1" marL="742950" indent="-285750">
              <a:spcBef>
                <a:spcPts val="6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Automated performance test/tune/re-test cycles</a:t>
            </a:r>
          </a:p>
          <a:p>
            <a:pPr lvl="1" marL="742950" indent="-285750">
              <a:spcBef>
                <a:spcPts val="6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Quality gates</a:t>
            </a:r>
          </a:p>
          <a:p>
            <a:pPr lvl="1" marL="742950" indent="-285750">
              <a:spcBef>
                <a:spcPts val="6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Deterministic and Automated Remediation </a:t>
            </a:r>
          </a:p>
          <a:p>
            <a:pPr lvl="1" marL="742950" indent="-285750">
              <a:spcBef>
                <a:spcPts val="6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Automated and recursive breakpoint tests </a:t>
            </a:r>
          </a:p>
        </p:txBody>
      </p:sp>
      <p:sp>
        <p:nvSpPr>
          <p:cNvPr id="238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Pipeline Overview</a:t>
            </a:r>
          </a:p>
        </p:txBody>
      </p:sp>
      <p:sp>
        <p:nvSpPr>
          <p:cNvPr id="239" name="Slide Number"/>
          <p:cNvSpPr txBox="1"/>
          <p:nvPr>
            <p:ph type="sldNum" sz="quarter" idx="4294967295"/>
          </p:nvPr>
        </p:nvSpPr>
        <p:spPr>
          <a:xfrm>
            <a:off x="8548704" y="6221731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roup 1"/>
          <p:cNvGrpSpPr/>
          <p:nvPr/>
        </p:nvGrpSpPr>
        <p:grpSpPr>
          <a:xfrm>
            <a:off x="1700921" y="1139225"/>
            <a:ext cx="8909175" cy="5538296"/>
            <a:chOff x="0" y="0"/>
            <a:chExt cx="8909172" cy="5538295"/>
          </a:xfrm>
        </p:grpSpPr>
        <p:sp>
          <p:nvSpPr>
            <p:cNvPr id="241" name="Rounded Rectangle 27"/>
            <p:cNvSpPr/>
            <p:nvPr/>
          </p:nvSpPr>
          <p:spPr>
            <a:xfrm>
              <a:off x="1227419" y="1567922"/>
              <a:ext cx="1444520" cy="63285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42" name="Rounded Rectangle 46"/>
            <p:cNvSpPr/>
            <p:nvPr/>
          </p:nvSpPr>
          <p:spPr>
            <a:xfrm>
              <a:off x="0" y="2598908"/>
              <a:ext cx="3816307" cy="189418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ys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43" name="Rounded Rectangle 40"/>
            <p:cNvSpPr/>
            <p:nvPr/>
          </p:nvSpPr>
          <p:spPr>
            <a:xfrm>
              <a:off x="4591423" y="2561019"/>
              <a:ext cx="2989478" cy="191440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ys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pic>
          <p:nvPicPr>
            <p:cNvPr id="244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979582" y="3621072"/>
              <a:ext cx="406617" cy="5572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5" name="Picture 10" descr="Picture 10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865647" y="2699866"/>
              <a:ext cx="545019" cy="7381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6" name="Picture 11" descr="Picture 1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817700" y="3621072"/>
              <a:ext cx="406617" cy="5572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7" name="Picture 12" descr="Picture 1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578386" y="2301240"/>
              <a:ext cx="616536" cy="493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8" name="Straight Arrow Connector 13"/>
            <p:cNvSpPr/>
            <p:nvPr/>
          </p:nvSpPr>
          <p:spPr>
            <a:xfrm flipH="1">
              <a:off x="5401578" y="3360234"/>
              <a:ext cx="639496" cy="359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9" name="Straight Arrow Connector 14"/>
            <p:cNvSpPr/>
            <p:nvPr/>
          </p:nvSpPr>
          <p:spPr>
            <a:xfrm>
              <a:off x="6287110" y="3350125"/>
              <a:ext cx="521963" cy="359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0" name="TextBox 15"/>
            <p:cNvSpPr/>
            <p:nvPr/>
          </p:nvSpPr>
          <p:spPr>
            <a:xfrm>
              <a:off x="6394906" y="2927745"/>
              <a:ext cx="7836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b="1" sz="1400"/>
              </a:lvl1pPr>
            </a:lstStyle>
            <a:p>
              <a:pPr/>
              <a:r>
                <a:t>master</a:t>
              </a:r>
            </a:p>
          </p:txBody>
        </p:sp>
        <p:sp>
          <p:nvSpPr>
            <p:cNvPr id="251" name="TextBox 16"/>
            <p:cNvSpPr/>
            <p:nvPr/>
          </p:nvSpPr>
          <p:spPr>
            <a:xfrm>
              <a:off x="5837921" y="3883994"/>
              <a:ext cx="6498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b="1" sz="1400"/>
              </a:lvl1pPr>
            </a:lstStyle>
            <a:p>
              <a:pPr/>
              <a:r>
                <a:t>slaves</a:t>
              </a:r>
            </a:p>
          </p:txBody>
        </p:sp>
        <p:pic>
          <p:nvPicPr>
            <p:cNvPr id="252" name="Picture 17" descr="Picture 1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317334" y="1577538"/>
              <a:ext cx="589583" cy="6232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Picture 18" descr="Picture 1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86163" y="3181709"/>
              <a:ext cx="641268" cy="630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4" name="Picture 19" descr="Picture 19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322989" y="3144192"/>
              <a:ext cx="789175" cy="7413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5" name="Picture 20" descr="Picture 2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565672" y="3150692"/>
              <a:ext cx="707110" cy="6928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6" name="Picture 21" descr="Picture 21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118880" y="1791947"/>
              <a:ext cx="514189" cy="2000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7" name="TextBox 22"/>
            <p:cNvSpPr/>
            <p:nvPr/>
          </p:nvSpPr>
          <p:spPr>
            <a:xfrm>
              <a:off x="1273139" y="1284430"/>
              <a:ext cx="13530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b="1" sz="1200"/>
              </a:lvl1pPr>
            </a:lstStyle>
            <a:p>
              <a:pPr/>
              <a:r>
                <a:t>Trigger Webhook</a:t>
              </a:r>
            </a:p>
          </p:txBody>
        </p:sp>
        <p:sp>
          <p:nvSpPr>
            <p:cNvPr id="258" name="TextBox 23"/>
            <p:cNvSpPr/>
            <p:nvPr/>
          </p:nvSpPr>
          <p:spPr>
            <a:xfrm>
              <a:off x="1190107" y="426829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14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AWS Container</a:t>
              </a:r>
            </a:p>
          </p:txBody>
        </p:sp>
        <p:sp>
          <p:nvSpPr>
            <p:cNvPr id="259" name="TextBox 24"/>
            <p:cNvSpPr/>
            <p:nvPr/>
          </p:nvSpPr>
          <p:spPr>
            <a:xfrm>
              <a:off x="260893" y="3826422"/>
              <a:ext cx="6757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defRPr sz="800">
                  <a:latin typeface="+mj-lt"/>
                  <a:ea typeface="+mj-ea"/>
                  <a:cs typeface="+mj-cs"/>
                  <a:sym typeface="Calibri"/>
                </a:defRPr>
              </a:pPr>
              <a:r>
                <a:t>Lex</a:t>
              </a:r>
              <a:r>
                <a:rPr sz="1000"/>
                <a:t> </a:t>
              </a:r>
              <a:r>
                <a:t>Chatbot</a:t>
              </a:r>
            </a:p>
          </p:txBody>
        </p:sp>
        <p:sp>
          <p:nvSpPr>
            <p:cNvPr id="260" name="TextBox 25"/>
            <p:cNvSpPr/>
            <p:nvPr/>
          </p:nvSpPr>
          <p:spPr>
            <a:xfrm>
              <a:off x="1454553" y="3843562"/>
              <a:ext cx="87979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8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Lamda / validation and fullfilment</a:t>
              </a:r>
            </a:p>
          </p:txBody>
        </p:sp>
        <p:sp>
          <p:nvSpPr>
            <p:cNvPr id="261" name="Straight Arrow Connector 26"/>
            <p:cNvSpPr/>
            <p:nvPr/>
          </p:nvSpPr>
          <p:spPr>
            <a:xfrm>
              <a:off x="957989" y="3496766"/>
              <a:ext cx="372796" cy="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2" name="Straight Arrow Connector 27"/>
            <p:cNvSpPr/>
            <p:nvPr/>
          </p:nvSpPr>
          <p:spPr>
            <a:xfrm>
              <a:off x="2118267" y="3493877"/>
              <a:ext cx="448199" cy="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3" name="TextBox 28"/>
            <p:cNvSpPr/>
            <p:nvPr/>
          </p:nvSpPr>
          <p:spPr>
            <a:xfrm>
              <a:off x="2652716" y="3859142"/>
              <a:ext cx="87979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8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Cloud watch logs</a:t>
              </a:r>
            </a:p>
          </p:txBody>
        </p:sp>
        <p:sp>
          <p:nvSpPr>
            <p:cNvPr id="264" name="Straight Arrow Connector 29"/>
            <p:cNvSpPr/>
            <p:nvPr/>
          </p:nvSpPr>
          <p:spPr>
            <a:xfrm flipV="1">
              <a:off x="1907893" y="1882667"/>
              <a:ext cx="177872" cy="305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pic>
          <p:nvPicPr>
            <p:cNvPr id="265" name="Picture 30" descr="Picture 3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137098" y="2533451"/>
              <a:ext cx="543576" cy="359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" name="Rounded Rectangle 33"/>
            <p:cNvSpPr/>
            <p:nvPr/>
          </p:nvSpPr>
          <p:spPr>
            <a:xfrm>
              <a:off x="8210364" y="3139224"/>
              <a:ext cx="672202" cy="675509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635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67" name="Rounded Rectangle 76"/>
            <p:cNvSpPr/>
            <p:nvPr/>
          </p:nvSpPr>
          <p:spPr>
            <a:xfrm>
              <a:off x="4688680" y="470380"/>
              <a:ext cx="2794961" cy="140548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32538F"/>
              </a:solidFill>
              <a:prstDash val="sys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68" name="Rounded Rectangle 77"/>
            <p:cNvSpPr/>
            <p:nvPr/>
          </p:nvSpPr>
          <p:spPr>
            <a:xfrm>
              <a:off x="4591423" y="363937"/>
              <a:ext cx="2794961" cy="140548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32538F"/>
              </a:solidFill>
              <a:prstDash val="sys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69" name="Rounded Rectangle 80"/>
            <p:cNvSpPr/>
            <p:nvPr/>
          </p:nvSpPr>
          <p:spPr>
            <a:xfrm>
              <a:off x="4974651" y="740665"/>
              <a:ext cx="939439" cy="864912"/>
            </a:xfrm>
            <a:prstGeom prst="roundRect">
              <a:avLst>
                <a:gd name="adj" fmla="val 16667"/>
              </a:avLst>
            </a:prstGeom>
            <a:solidFill>
              <a:srgbClr val="DAE3F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70" name="Rounded Rectangle 81"/>
            <p:cNvSpPr/>
            <p:nvPr/>
          </p:nvSpPr>
          <p:spPr>
            <a:xfrm>
              <a:off x="6142864" y="724609"/>
              <a:ext cx="836676" cy="875753"/>
            </a:xfrm>
            <a:prstGeom prst="roundRect">
              <a:avLst>
                <a:gd name="adj" fmla="val 16667"/>
              </a:avLst>
            </a:prstGeom>
            <a:solidFill>
              <a:srgbClr val="DAE3F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71" name="TextBox 36"/>
            <p:cNvSpPr/>
            <p:nvPr/>
          </p:nvSpPr>
          <p:spPr>
            <a:xfrm>
              <a:off x="5120883" y="789567"/>
              <a:ext cx="5335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900">
                  <a:solidFill>
                    <a:schemeClr val="accent2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GARDEN</a:t>
              </a:r>
            </a:p>
          </p:txBody>
        </p:sp>
        <p:sp>
          <p:nvSpPr>
            <p:cNvPr id="272" name="TextBox 37"/>
            <p:cNvSpPr/>
            <p:nvPr/>
          </p:nvSpPr>
          <p:spPr>
            <a:xfrm>
              <a:off x="6338166" y="821231"/>
              <a:ext cx="57788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900">
                  <a:solidFill>
                    <a:schemeClr val="accent2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GARDEN</a:t>
              </a:r>
            </a:p>
          </p:txBody>
        </p:sp>
        <p:grpSp>
          <p:nvGrpSpPr>
            <p:cNvPr id="275" name="Rounded Rectangle 84"/>
            <p:cNvGrpSpPr/>
            <p:nvPr/>
          </p:nvGrpSpPr>
          <p:grpSpPr>
            <a:xfrm>
              <a:off x="5088778" y="990466"/>
              <a:ext cx="718351" cy="206856"/>
              <a:chOff x="0" y="12144"/>
              <a:chExt cx="718349" cy="206854"/>
            </a:xfrm>
          </p:grpSpPr>
          <p:sp>
            <p:nvSpPr>
              <p:cNvPr id="273" name="Rounded Rectangle"/>
              <p:cNvSpPr/>
              <p:nvPr/>
            </p:nvSpPr>
            <p:spPr>
              <a:xfrm>
                <a:off x="0" y="12144"/>
                <a:ext cx="718350" cy="206856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B4D4A5"/>
                  </a:gs>
                  <a:gs pos="50000">
                    <a:srgbClr val="A9CD97"/>
                  </a:gs>
                  <a:gs pos="100000">
                    <a:srgbClr val="9BC985"/>
                  </a:gs>
                </a:gsLst>
                <a:lin ang="5400000" scaled="0"/>
              </a:gradFill>
              <a:ln w="6350" cap="flat">
                <a:solidFill>
                  <a:schemeClr val="accent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274" name="Container"/>
              <p:cNvSpPr/>
              <p:nvPr/>
            </p:nvSpPr>
            <p:spPr>
              <a:xfrm>
                <a:off x="55818" y="115570"/>
                <a:ext cx="606713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9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Container</a:t>
                </a:r>
              </a:p>
            </p:txBody>
          </p:sp>
        </p:grpSp>
        <p:grpSp>
          <p:nvGrpSpPr>
            <p:cNvPr id="278" name="Rounded Rectangle 85"/>
            <p:cNvGrpSpPr/>
            <p:nvPr/>
          </p:nvGrpSpPr>
          <p:grpSpPr>
            <a:xfrm>
              <a:off x="5104352" y="1315392"/>
              <a:ext cx="710309" cy="206856"/>
              <a:chOff x="0" y="12144"/>
              <a:chExt cx="710308" cy="206854"/>
            </a:xfrm>
          </p:grpSpPr>
          <p:sp>
            <p:nvSpPr>
              <p:cNvPr id="276" name="Rounded Rectangle"/>
              <p:cNvSpPr/>
              <p:nvPr/>
            </p:nvSpPr>
            <p:spPr>
              <a:xfrm>
                <a:off x="0" y="12144"/>
                <a:ext cx="710309" cy="206856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B4D4A5"/>
                  </a:gs>
                  <a:gs pos="50000">
                    <a:srgbClr val="A9CD97"/>
                  </a:gs>
                  <a:gs pos="100000">
                    <a:srgbClr val="9BC985"/>
                  </a:gs>
                </a:gsLst>
                <a:lin ang="5400000" scaled="0"/>
              </a:gradFill>
              <a:ln w="6350" cap="flat">
                <a:solidFill>
                  <a:schemeClr val="accent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277" name="Container"/>
              <p:cNvSpPr/>
              <p:nvPr/>
            </p:nvSpPr>
            <p:spPr>
              <a:xfrm>
                <a:off x="55817" y="115570"/>
                <a:ext cx="5986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9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Container</a:t>
                </a:r>
              </a:p>
            </p:txBody>
          </p:sp>
        </p:grpSp>
        <p:grpSp>
          <p:nvGrpSpPr>
            <p:cNvPr id="281" name="Rounded Rectangle 86"/>
            <p:cNvGrpSpPr/>
            <p:nvPr/>
          </p:nvGrpSpPr>
          <p:grpSpPr>
            <a:xfrm>
              <a:off x="6222685" y="1018318"/>
              <a:ext cx="717428" cy="206856"/>
              <a:chOff x="0" y="12144"/>
              <a:chExt cx="717427" cy="206854"/>
            </a:xfrm>
          </p:grpSpPr>
          <p:sp>
            <p:nvSpPr>
              <p:cNvPr id="279" name="Rounded Rectangle"/>
              <p:cNvSpPr/>
              <p:nvPr/>
            </p:nvSpPr>
            <p:spPr>
              <a:xfrm>
                <a:off x="0" y="12144"/>
                <a:ext cx="717428" cy="206856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B4D4A5"/>
                  </a:gs>
                  <a:gs pos="50000">
                    <a:srgbClr val="A9CD97"/>
                  </a:gs>
                  <a:gs pos="100000">
                    <a:srgbClr val="9BC985"/>
                  </a:gs>
                </a:gsLst>
                <a:lin ang="5400000" scaled="0"/>
              </a:gradFill>
              <a:ln w="6350" cap="flat">
                <a:solidFill>
                  <a:schemeClr val="accent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280" name="Container"/>
              <p:cNvSpPr/>
              <p:nvPr/>
            </p:nvSpPr>
            <p:spPr>
              <a:xfrm>
                <a:off x="55817" y="115570"/>
                <a:ext cx="60579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9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Container</a:t>
                </a:r>
              </a:p>
            </p:txBody>
          </p:sp>
        </p:grpSp>
        <p:grpSp>
          <p:nvGrpSpPr>
            <p:cNvPr id="284" name="Rounded Rectangle 87"/>
            <p:cNvGrpSpPr/>
            <p:nvPr/>
          </p:nvGrpSpPr>
          <p:grpSpPr>
            <a:xfrm>
              <a:off x="6222500" y="1335933"/>
              <a:ext cx="710713" cy="206857"/>
              <a:chOff x="0" y="12144"/>
              <a:chExt cx="710712" cy="206855"/>
            </a:xfrm>
          </p:grpSpPr>
          <p:sp>
            <p:nvSpPr>
              <p:cNvPr id="282" name="Rounded Rectangle"/>
              <p:cNvSpPr/>
              <p:nvPr/>
            </p:nvSpPr>
            <p:spPr>
              <a:xfrm>
                <a:off x="0" y="12144"/>
                <a:ext cx="710713" cy="206856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B4D4A5"/>
                  </a:gs>
                  <a:gs pos="50000">
                    <a:srgbClr val="A9CD97"/>
                  </a:gs>
                  <a:gs pos="100000">
                    <a:srgbClr val="9BC985"/>
                  </a:gs>
                </a:gsLst>
                <a:lin ang="5400000" scaled="0"/>
              </a:gradFill>
              <a:ln w="6350" cap="flat">
                <a:solidFill>
                  <a:schemeClr val="accent6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283" name="Container"/>
              <p:cNvSpPr/>
              <p:nvPr/>
            </p:nvSpPr>
            <p:spPr>
              <a:xfrm>
                <a:off x="55817" y="115571"/>
                <a:ext cx="59907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9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Container</a:t>
                </a:r>
              </a:p>
            </p:txBody>
          </p:sp>
        </p:grpSp>
        <p:sp>
          <p:nvSpPr>
            <p:cNvPr id="285" name="Down Arrow 90"/>
            <p:cNvSpPr/>
            <p:nvPr/>
          </p:nvSpPr>
          <p:spPr>
            <a:xfrm>
              <a:off x="1868669" y="2213334"/>
              <a:ext cx="94443" cy="359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761"/>
                  </a:moveTo>
                  <a:lnTo>
                    <a:pt x="5400" y="18761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761"/>
                  </a:lnTo>
                  <a:lnTo>
                    <a:pt x="21600" y="18761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86" name="Right Arrow 91"/>
            <p:cNvSpPr/>
            <p:nvPr/>
          </p:nvSpPr>
          <p:spPr>
            <a:xfrm>
              <a:off x="3816305" y="3493878"/>
              <a:ext cx="766489" cy="21527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87" name="Up Arrow 22"/>
            <p:cNvSpPr/>
            <p:nvPr/>
          </p:nvSpPr>
          <p:spPr>
            <a:xfrm>
              <a:off x="5959781" y="1790227"/>
              <a:ext cx="183084" cy="74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654"/>
                  </a:moveTo>
                  <a:lnTo>
                    <a:pt x="10800" y="0"/>
                  </a:lnTo>
                  <a:lnTo>
                    <a:pt x="21600" y="2654"/>
                  </a:lnTo>
                  <a:lnTo>
                    <a:pt x="16200" y="2654"/>
                  </a:lnTo>
                  <a:lnTo>
                    <a:pt x="16200" y="21600"/>
                  </a:lnTo>
                  <a:lnTo>
                    <a:pt x="5400" y="21600"/>
                  </a:lnTo>
                  <a:lnTo>
                    <a:pt x="5400" y="2654"/>
                  </a:lnTo>
                  <a:close/>
                </a:path>
              </a:pathLst>
            </a:custGeom>
            <a:solidFill>
              <a:srgbClr val="F8CBAD"/>
            </a:solidFill>
            <a:ln w="12700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88" name="Left Arrow 23"/>
            <p:cNvSpPr/>
            <p:nvPr/>
          </p:nvSpPr>
          <p:spPr>
            <a:xfrm>
              <a:off x="7595349" y="3438053"/>
              <a:ext cx="589550" cy="162883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F8CBAD"/>
            </a:solidFill>
            <a:ln w="12700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pic>
          <p:nvPicPr>
            <p:cNvPr id="289" name="Picture 46" descr="Picture 46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75363" y="1405361"/>
              <a:ext cx="912631" cy="9126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0" name="Picture 47" descr="Picture 4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700166" y="280610"/>
              <a:ext cx="513364" cy="411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Picture 48" descr="Picture 4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740618" y="1128993"/>
              <a:ext cx="363736" cy="413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TextBox 49"/>
            <p:cNvSpPr/>
            <p:nvPr/>
          </p:nvSpPr>
          <p:spPr>
            <a:xfrm>
              <a:off x="4637142" y="1499566"/>
              <a:ext cx="60905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b="1" sz="800"/>
              </a:lvl1pPr>
            </a:lstStyle>
            <a:p>
              <a:pPr/>
              <a:r>
                <a:t>Dynatrace OneAgent</a:t>
              </a:r>
            </a:p>
          </p:txBody>
        </p:sp>
        <p:pic>
          <p:nvPicPr>
            <p:cNvPr id="293" name="Picture 50" descr="Picture 5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6001926" y="1130006"/>
              <a:ext cx="363736" cy="413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4" name="TextBox 51"/>
            <p:cNvSpPr/>
            <p:nvPr/>
          </p:nvSpPr>
          <p:spPr>
            <a:xfrm>
              <a:off x="5898451" y="1500577"/>
              <a:ext cx="60905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b="1" sz="800"/>
              </a:lvl1pPr>
            </a:lstStyle>
            <a:p>
              <a:pPr/>
              <a:r>
                <a:t>Dynatrace OneAgent</a:t>
              </a:r>
            </a:p>
          </p:txBody>
        </p:sp>
        <p:pic>
          <p:nvPicPr>
            <p:cNvPr id="295" name="Picture 52" descr="Picture 52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8311405" y="3258283"/>
              <a:ext cx="502960" cy="4609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6" name="Picture 53" descr="Picture 53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372084" y="0"/>
              <a:ext cx="1764124" cy="12462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Curved Connector 18"/>
            <p:cNvSpPr/>
            <p:nvPr/>
          </p:nvSpPr>
          <p:spPr>
            <a:xfrm rot="10800000">
              <a:off x="4136207" y="623132"/>
              <a:ext cx="604413" cy="712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pic>
          <p:nvPicPr>
            <p:cNvPr id="298" name="Picture 55" descr="Picture 55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7802861" y="1734527"/>
              <a:ext cx="1106312" cy="826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9" name="Curved Connector 9"/>
            <p:cNvSpPr/>
            <p:nvPr/>
          </p:nvSpPr>
          <p:spPr>
            <a:xfrm flipH="1" rot="10800000">
              <a:off x="7580898" y="2561346"/>
              <a:ext cx="775120" cy="956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0800" y="0"/>
                    <a:pt x="21600" y="1080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300" name="TextBox 57"/>
            <p:cNvSpPr/>
            <p:nvPr/>
          </p:nvSpPr>
          <p:spPr>
            <a:xfrm>
              <a:off x="5075540" y="107003"/>
              <a:ext cx="181293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 b="1" sz="1000"/>
              </a:lvl1pPr>
            </a:lstStyle>
            <a:p>
              <a:pPr/>
              <a:r>
                <a:t>Sample Pet Clinic Application</a:t>
              </a:r>
            </a:p>
          </p:txBody>
        </p:sp>
        <p:sp>
          <p:nvSpPr>
            <p:cNvPr id="301" name="Curved Connector 17"/>
            <p:cNvSpPr/>
            <p:nvPr/>
          </p:nvSpPr>
          <p:spPr>
            <a:xfrm flipH="1" rot="5400000">
              <a:off x="6890784" y="269294"/>
              <a:ext cx="1508647" cy="1421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0800" y="0"/>
                    <a:pt x="21600" y="1080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302" name="Curved Connector 34"/>
            <p:cNvSpPr/>
            <p:nvPr/>
          </p:nvSpPr>
          <p:spPr>
            <a:xfrm rot="10800000">
              <a:off x="3254145" y="1246267"/>
              <a:ext cx="1337280" cy="2271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0800" y="0"/>
                    <a:pt x="21600" y="1080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303" name="Curved Connector 49"/>
            <p:cNvSpPr/>
            <p:nvPr/>
          </p:nvSpPr>
          <p:spPr>
            <a:xfrm rot="10800000">
              <a:off x="4136207" y="623132"/>
              <a:ext cx="1865722" cy="713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</p:grpSp>
      <p:sp>
        <p:nvSpPr>
          <p:cNvPr id="305" name="Title 1"/>
          <p:cNvSpPr txBox="1"/>
          <p:nvPr>
            <p:ph type="title"/>
          </p:nvPr>
        </p:nvSpPr>
        <p:spPr>
          <a:xfrm>
            <a:off x="440186" y="303408"/>
            <a:ext cx="10515601" cy="789412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Architecture</a:t>
            </a:r>
          </a:p>
        </p:txBody>
      </p:sp>
      <p:sp>
        <p:nvSpPr>
          <p:cNvPr id="306" name="Slide Number"/>
          <p:cNvSpPr txBox="1"/>
          <p:nvPr>
            <p:ph type="sldNum" sz="quarter" idx="4294967295"/>
          </p:nvPr>
        </p:nvSpPr>
        <p:spPr>
          <a:xfrm>
            <a:off x="8548704" y="6221731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